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5" r:id="rId6"/>
    <p:sldMasterId id="214748366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62">
          <p15:clr>
            <a:srgbClr val="747775"/>
          </p15:clr>
        </p15:guide>
        <p15:guide id="2" orient="horz" pos="648">
          <p15:clr>
            <a:srgbClr val="747775"/>
          </p15:clr>
        </p15:guide>
      </p15:sldGuideLst>
    </p:ext>
    <p:ext uri="GoogleSlidesCustomDataVersion2">
      <go:slidesCustomData xmlns:go="http://customooxmlschemas.google.com/" r:id="rId28" roundtripDataSignature="AMtx7mjA89iAXIUT8qb5wMvCfUf3htj6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C47A3E-F048-471D-B0DB-6763C68F8F6E}">
  <a:tblStyle styleId="{2AC47A3E-F048-471D-B0DB-6763C68F8F6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62"/>
        <p:guide pos="64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Roboto-regular.fntdata"/><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Roboto-italic.fntdata"/><Relationship Id="rId25" Type="http://schemas.openxmlformats.org/officeDocument/2006/relationships/font" Target="fonts/Roboto-bold.fntdata"/><Relationship Id="rId28" Type="http://customschemas.google.com/relationships/presentationmetadata" Target="meta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Haotian: Elaborate on how the models are used and how they work</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sp>
        <p:nvSpPr>
          <p:cNvPr id="11" name="Google Shape;11;p17"/>
          <p:cNvSpPr txBox="1"/>
          <p:nvPr>
            <p:ph type="title"/>
          </p:nvPr>
        </p:nvSpPr>
        <p:spPr>
          <a:xfrm>
            <a:off x="1835331" y="1384663"/>
            <a:ext cx="6680100" cy="19464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 name="Google Shape;12;p17"/>
          <p:cNvSpPr txBox="1"/>
          <p:nvPr>
            <p:ph idx="1" type="body"/>
          </p:nvPr>
        </p:nvSpPr>
        <p:spPr>
          <a:xfrm>
            <a:off x="1835331" y="3331028"/>
            <a:ext cx="6680100" cy="469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Clr>
                <a:srgbClr val="B3A369"/>
              </a:buClr>
              <a:buSzPts val="1400"/>
              <a:buNone/>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3" name="Google Shape;13;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27"/>
          <p:cNvSpPr txBox="1"/>
          <p:nvPr>
            <p:ph idx="10" type="dt"/>
          </p:nvPr>
        </p:nvSpPr>
        <p:spPr>
          <a:xfrm>
            <a:off x="1056247" y="4636905"/>
            <a:ext cx="11601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27"/>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0" name="Shape 60"/>
        <p:cNvGrpSpPr/>
        <p:nvPr/>
      </p:nvGrpSpPr>
      <p:grpSpPr>
        <a:xfrm>
          <a:off x="0" y="0"/>
          <a:ext cx="0" cy="0"/>
          <a:chOff x="0" y="0"/>
          <a:chExt cx="0" cy="0"/>
        </a:xfrm>
      </p:grpSpPr>
      <p:sp>
        <p:nvSpPr>
          <p:cNvPr id="61" name="Google Shape;61;p28"/>
          <p:cNvSpPr txBox="1"/>
          <p:nvPr>
            <p:ph idx="1" type="body"/>
          </p:nvPr>
        </p:nvSpPr>
        <p:spPr>
          <a:xfrm>
            <a:off x="285751" y="926335"/>
            <a:ext cx="4213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800"/>
              <a:buNone/>
              <a:defRPr b="1" sz="1800"/>
            </a:lvl1pPr>
            <a:lvl2pPr indent="-228600" lvl="1" marL="914400" algn="l">
              <a:lnSpc>
                <a:spcPct val="90000"/>
              </a:lnSpc>
              <a:spcBef>
                <a:spcPts val="400"/>
              </a:spcBef>
              <a:spcAft>
                <a:spcPts val="0"/>
              </a:spcAft>
              <a:buClr>
                <a:srgbClr val="003057"/>
              </a:buClr>
              <a:buSzPts val="1500"/>
              <a:buNone/>
              <a:defRPr b="1" sz="1500"/>
            </a:lvl2pPr>
            <a:lvl3pPr indent="-228600" lvl="2" marL="1371600" algn="l">
              <a:lnSpc>
                <a:spcPct val="90000"/>
              </a:lnSpc>
              <a:spcBef>
                <a:spcPts val="400"/>
              </a:spcBef>
              <a:spcAft>
                <a:spcPts val="0"/>
              </a:spcAft>
              <a:buClr>
                <a:srgbClr val="003057"/>
              </a:buClr>
              <a:buSzPts val="1400"/>
              <a:buNone/>
              <a:defRPr b="1" sz="1400"/>
            </a:lvl3pPr>
            <a:lvl4pPr indent="-228600" lvl="3" marL="1828800" algn="l">
              <a:lnSpc>
                <a:spcPct val="90000"/>
              </a:lnSpc>
              <a:spcBef>
                <a:spcPts val="400"/>
              </a:spcBef>
              <a:spcAft>
                <a:spcPts val="0"/>
              </a:spcAft>
              <a:buClr>
                <a:srgbClr val="003057"/>
              </a:buClr>
              <a:buSzPts val="1200"/>
              <a:buNone/>
              <a:defRPr b="1" sz="1200"/>
            </a:lvl4pPr>
            <a:lvl5pPr indent="-228600" lvl="4" marL="2286000" algn="l">
              <a:lnSpc>
                <a:spcPct val="90000"/>
              </a:lnSpc>
              <a:spcBef>
                <a:spcPts val="400"/>
              </a:spcBef>
              <a:spcAft>
                <a:spcPts val="0"/>
              </a:spcAft>
              <a:buClr>
                <a:srgbClr val="003057"/>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2" name="Google Shape;62;p28"/>
          <p:cNvSpPr txBox="1"/>
          <p:nvPr>
            <p:ph idx="2" type="body"/>
          </p:nvPr>
        </p:nvSpPr>
        <p:spPr>
          <a:xfrm>
            <a:off x="285751" y="1558993"/>
            <a:ext cx="4213200" cy="2521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28"/>
          <p:cNvSpPr txBox="1"/>
          <p:nvPr>
            <p:ph idx="3" type="body"/>
          </p:nvPr>
        </p:nvSpPr>
        <p:spPr>
          <a:xfrm>
            <a:off x="4629150" y="926335"/>
            <a:ext cx="42291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800"/>
              <a:buNone/>
              <a:defRPr b="1" sz="1800"/>
            </a:lvl1pPr>
            <a:lvl2pPr indent="-228600" lvl="1" marL="914400" algn="l">
              <a:lnSpc>
                <a:spcPct val="90000"/>
              </a:lnSpc>
              <a:spcBef>
                <a:spcPts val="400"/>
              </a:spcBef>
              <a:spcAft>
                <a:spcPts val="0"/>
              </a:spcAft>
              <a:buClr>
                <a:srgbClr val="003057"/>
              </a:buClr>
              <a:buSzPts val="1500"/>
              <a:buNone/>
              <a:defRPr b="1" sz="1500"/>
            </a:lvl2pPr>
            <a:lvl3pPr indent="-228600" lvl="2" marL="1371600" algn="l">
              <a:lnSpc>
                <a:spcPct val="90000"/>
              </a:lnSpc>
              <a:spcBef>
                <a:spcPts val="400"/>
              </a:spcBef>
              <a:spcAft>
                <a:spcPts val="0"/>
              </a:spcAft>
              <a:buClr>
                <a:srgbClr val="003057"/>
              </a:buClr>
              <a:buSzPts val="1400"/>
              <a:buNone/>
              <a:defRPr b="1" sz="1400"/>
            </a:lvl3pPr>
            <a:lvl4pPr indent="-228600" lvl="3" marL="1828800" algn="l">
              <a:lnSpc>
                <a:spcPct val="90000"/>
              </a:lnSpc>
              <a:spcBef>
                <a:spcPts val="400"/>
              </a:spcBef>
              <a:spcAft>
                <a:spcPts val="0"/>
              </a:spcAft>
              <a:buClr>
                <a:srgbClr val="003057"/>
              </a:buClr>
              <a:buSzPts val="1200"/>
              <a:buNone/>
              <a:defRPr b="1" sz="1200"/>
            </a:lvl4pPr>
            <a:lvl5pPr indent="-228600" lvl="4" marL="2286000" algn="l">
              <a:lnSpc>
                <a:spcPct val="90000"/>
              </a:lnSpc>
              <a:spcBef>
                <a:spcPts val="400"/>
              </a:spcBef>
              <a:spcAft>
                <a:spcPts val="0"/>
              </a:spcAft>
              <a:buClr>
                <a:srgbClr val="003057"/>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4" name="Google Shape;64;p28"/>
          <p:cNvSpPr txBox="1"/>
          <p:nvPr>
            <p:ph idx="4" type="body"/>
          </p:nvPr>
        </p:nvSpPr>
        <p:spPr>
          <a:xfrm>
            <a:off x="4629150" y="1558993"/>
            <a:ext cx="4229100" cy="2521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28"/>
          <p:cNvSpPr txBox="1"/>
          <p:nvPr>
            <p:ph idx="10" type="dt"/>
          </p:nvPr>
        </p:nvSpPr>
        <p:spPr>
          <a:xfrm>
            <a:off x="1056247" y="4636905"/>
            <a:ext cx="11601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28"/>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
        <p:nvSpPr>
          <p:cNvPr id="67" name="Google Shape;67;p28"/>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 name="Shape 68"/>
        <p:cNvGrpSpPr/>
        <p:nvPr/>
      </p:nvGrpSpPr>
      <p:grpSpPr>
        <a:xfrm>
          <a:off x="0" y="0"/>
          <a:ext cx="0" cy="0"/>
          <a:chOff x="0" y="0"/>
          <a:chExt cx="0" cy="0"/>
        </a:xfrm>
      </p:grpSpPr>
      <p:sp>
        <p:nvSpPr>
          <p:cNvPr id="69" name="Google Shape;69;p29"/>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29"/>
          <p:cNvSpPr txBox="1"/>
          <p:nvPr>
            <p:ph idx="1" type="body"/>
          </p:nvPr>
        </p:nvSpPr>
        <p:spPr>
          <a:xfrm>
            <a:off x="284286" y="911612"/>
            <a:ext cx="4211400" cy="3169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29"/>
          <p:cNvSpPr txBox="1"/>
          <p:nvPr>
            <p:ph idx="2" type="body"/>
          </p:nvPr>
        </p:nvSpPr>
        <p:spPr>
          <a:xfrm>
            <a:off x="4648200" y="911612"/>
            <a:ext cx="4209900" cy="3169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29"/>
          <p:cNvSpPr txBox="1"/>
          <p:nvPr>
            <p:ph idx="10" type="dt"/>
          </p:nvPr>
        </p:nvSpPr>
        <p:spPr>
          <a:xfrm>
            <a:off x="1056247" y="4636905"/>
            <a:ext cx="11601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29"/>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Gallery">
    <p:spTree>
      <p:nvGrpSpPr>
        <p:cNvPr id="74" name="Shape 74"/>
        <p:cNvGrpSpPr/>
        <p:nvPr/>
      </p:nvGrpSpPr>
      <p:grpSpPr>
        <a:xfrm>
          <a:off x="0" y="0"/>
          <a:ext cx="0" cy="0"/>
          <a:chOff x="0" y="0"/>
          <a:chExt cx="0" cy="0"/>
        </a:xfrm>
      </p:grpSpPr>
      <p:sp>
        <p:nvSpPr>
          <p:cNvPr id="75" name="Google Shape;75;p30"/>
          <p:cNvSpPr txBox="1"/>
          <p:nvPr>
            <p:ph idx="10" type="dt"/>
          </p:nvPr>
        </p:nvSpPr>
        <p:spPr>
          <a:xfrm>
            <a:off x="1056247" y="4636905"/>
            <a:ext cx="11601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30"/>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
        <p:nvSpPr>
          <p:cNvPr id="77" name="Google Shape;77;p30"/>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30"/>
          <p:cNvSpPr/>
          <p:nvPr>
            <p:ph idx="2" type="pic"/>
          </p:nvPr>
        </p:nvSpPr>
        <p:spPr>
          <a:xfrm>
            <a:off x="285750" y="1069052"/>
            <a:ext cx="2305800" cy="1561500"/>
          </a:xfrm>
          <a:prstGeom prst="rect">
            <a:avLst/>
          </a:prstGeom>
          <a:noFill/>
          <a:ln>
            <a:noFill/>
          </a:ln>
        </p:spPr>
      </p:sp>
      <p:sp>
        <p:nvSpPr>
          <p:cNvPr id="79" name="Google Shape;79;p30"/>
          <p:cNvSpPr/>
          <p:nvPr>
            <p:ph idx="3" type="pic"/>
          </p:nvPr>
        </p:nvSpPr>
        <p:spPr>
          <a:xfrm>
            <a:off x="2828546" y="1069052"/>
            <a:ext cx="2305800" cy="1561500"/>
          </a:xfrm>
          <a:prstGeom prst="rect">
            <a:avLst/>
          </a:prstGeom>
          <a:noFill/>
          <a:ln>
            <a:noFill/>
          </a:ln>
        </p:spPr>
      </p:sp>
      <p:sp>
        <p:nvSpPr>
          <p:cNvPr id="80" name="Google Shape;80;p30"/>
          <p:cNvSpPr/>
          <p:nvPr>
            <p:ph idx="4" type="pic"/>
          </p:nvPr>
        </p:nvSpPr>
        <p:spPr>
          <a:xfrm>
            <a:off x="5383605" y="1069052"/>
            <a:ext cx="2305800" cy="1561500"/>
          </a:xfrm>
          <a:prstGeom prst="rect">
            <a:avLst/>
          </a:prstGeom>
          <a:noFill/>
          <a:ln>
            <a:noFill/>
          </a:ln>
        </p:spPr>
      </p:sp>
      <p:sp>
        <p:nvSpPr>
          <p:cNvPr id="81" name="Google Shape;81;p30"/>
          <p:cNvSpPr/>
          <p:nvPr>
            <p:ph idx="5" type="pic"/>
          </p:nvPr>
        </p:nvSpPr>
        <p:spPr>
          <a:xfrm>
            <a:off x="285750" y="2829069"/>
            <a:ext cx="2305800" cy="1561500"/>
          </a:xfrm>
          <a:prstGeom prst="rect">
            <a:avLst/>
          </a:prstGeom>
          <a:noFill/>
          <a:ln>
            <a:noFill/>
          </a:ln>
        </p:spPr>
      </p:sp>
      <p:sp>
        <p:nvSpPr>
          <p:cNvPr id="82" name="Google Shape;82;p30"/>
          <p:cNvSpPr/>
          <p:nvPr>
            <p:ph idx="6" type="pic"/>
          </p:nvPr>
        </p:nvSpPr>
        <p:spPr>
          <a:xfrm>
            <a:off x="2828546" y="2829069"/>
            <a:ext cx="2305800" cy="1561500"/>
          </a:xfrm>
          <a:prstGeom prst="rect">
            <a:avLst/>
          </a:prstGeom>
          <a:noFill/>
          <a:ln>
            <a:noFill/>
          </a:ln>
        </p:spPr>
      </p:sp>
      <p:sp>
        <p:nvSpPr>
          <p:cNvPr id="83" name="Google Shape;83;p30"/>
          <p:cNvSpPr/>
          <p:nvPr>
            <p:ph idx="7" type="pic"/>
          </p:nvPr>
        </p:nvSpPr>
        <p:spPr>
          <a:xfrm>
            <a:off x="5383605" y="2829069"/>
            <a:ext cx="2305800" cy="1561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31"/>
          <p:cNvSpPr txBox="1"/>
          <p:nvPr>
            <p:ph type="title"/>
          </p:nvPr>
        </p:nvSpPr>
        <p:spPr>
          <a:xfrm>
            <a:off x="285751" y="342900"/>
            <a:ext cx="29496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7934B"/>
              </a:buClr>
              <a:buSzPts val="2400"/>
              <a:buFont typeface="Roboto"/>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31"/>
          <p:cNvSpPr/>
          <p:nvPr>
            <p:ph idx="2" type="pic"/>
          </p:nvPr>
        </p:nvSpPr>
        <p:spPr>
          <a:xfrm>
            <a:off x="3460652" y="342901"/>
            <a:ext cx="5397600" cy="3738000"/>
          </a:xfrm>
          <a:prstGeom prst="rect">
            <a:avLst/>
          </a:prstGeom>
          <a:noFill/>
          <a:ln>
            <a:noFill/>
          </a:ln>
        </p:spPr>
      </p:sp>
      <p:sp>
        <p:nvSpPr>
          <p:cNvPr id="87" name="Google Shape;87;p31"/>
          <p:cNvSpPr txBox="1"/>
          <p:nvPr>
            <p:ph idx="1" type="body"/>
          </p:nvPr>
        </p:nvSpPr>
        <p:spPr>
          <a:xfrm>
            <a:off x="285751" y="1706138"/>
            <a:ext cx="2949600" cy="23748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200"/>
              <a:buNone/>
              <a:defRPr sz="1200"/>
            </a:lvl1pPr>
            <a:lvl2pPr indent="-228600" lvl="1" marL="914400" algn="l">
              <a:lnSpc>
                <a:spcPct val="90000"/>
              </a:lnSpc>
              <a:spcBef>
                <a:spcPts val="400"/>
              </a:spcBef>
              <a:spcAft>
                <a:spcPts val="0"/>
              </a:spcAft>
              <a:buClr>
                <a:srgbClr val="003057"/>
              </a:buClr>
              <a:buSzPts val="1100"/>
              <a:buNone/>
              <a:defRPr sz="1100"/>
            </a:lvl2pPr>
            <a:lvl3pPr indent="-228600" lvl="2" marL="1371600" algn="l">
              <a:lnSpc>
                <a:spcPct val="90000"/>
              </a:lnSpc>
              <a:spcBef>
                <a:spcPts val="400"/>
              </a:spcBef>
              <a:spcAft>
                <a:spcPts val="0"/>
              </a:spcAft>
              <a:buClr>
                <a:srgbClr val="003057"/>
              </a:buClr>
              <a:buSzPts val="900"/>
              <a:buNone/>
              <a:defRPr sz="900"/>
            </a:lvl3pPr>
            <a:lvl4pPr indent="-228600" lvl="3" marL="1828800" algn="l">
              <a:lnSpc>
                <a:spcPct val="90000"/>
              </a:lnSpc>
              <a:spcBef>
                <a:spcPts val="400"/>
              </a:spcBef>
              <a:spcAft>
                <a:spcPts val="0"/>
              </a:spcAft>
              <a:buClr>
                <a:srgbClr val="003057"/>
              </a:buClr>
              <a:buSzPts val="800"/>
              <a:buNone/>
              <a:defRPr sz="800"/>
            </a:lvl4pPr>
            <a:lvl5pPr indent="-228600" lvl="4" marL="2286000" algn="l">
              <a:lnSpc>
                <a:spcPct val="90000"/>
              </a:lnSpc>
              <a:spcBef>
                <a:spcPts val="400"/>
              </a:spcBef>
              <a:spcAft>
                <a:spcPts val="0"/>
              </a:spcAft>
              <a:buClr>
                <a:srgbClr val="003057"/>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88" name="Google Shape;88;p31"/>
          <p:cNvSpPr txBox="1"/>
          <p:nvPr>
            <p:ph idx="10" type="dt"/>
          </p:nvPr>
        </p:nvSpPr>
        <p:spPr>
          <a:xfrm>
            <a:off x="1056247" y="4636905"/>
            <a:ext cx="11601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31"/>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 name="Shape 94"/>
        <p:cNvGrpSpPr/>
        <p:nvPr/>
      </p:nvGrpSpPr>
      <p:grpSpPr>
        <a:xfrm>
          <a:off x="0" y="0"/>
          <a:ext cx="0" cy="0"/>
          <a:chOff x="0" y="0"/>
          <a:chExt cx="0" cy="0"/>
        </a:xfrm>
      </p:grpSpPr>
      <p:sp>
        <p:nvSpPr>
          <p:cNvPr id="95" name="Google Shape;95;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6" name="Google Shape;96;p3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7" name="Google Shape;9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0" name="Google Shape;10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 name="Google Shape;103;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4" name="Google Shape;10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7" name="Google Shape;107;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8" name="Google Shape;108;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9" name="Google Shape;10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 name="Shape 110"/>
        <p:cNvGrpSpPr/>
        <p:nvPr/>
      </p:nvGrpSpPr>
      <p:grpSpPr>
        <a:xfrm>
          <a:off x="0" y="0"/>
          <a:ext cx="0" cy="0"/>
          <a:chOff x="0" y="0"/>
          <a:chExt cx="0" cy="0"/>
        </a:xfrm>
      </p:grpSpPr>
      <p:sp>
        <p:nvSpPr>
          <p:cNvPr id="111" name="Google Shape;11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ch Tower">
  <p:cSld name="Title - Tech Tow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1"/>
          <p:cNvSpPr txBox="1"/>
          <p:nvPr>
            <p:ph type="title"/>
          </p:nvPr>
        </p:nvSpPr>
        <p:spPr>
          <a:xfrm>
            <a:off x="1835331" y="1384663"/>
            <a:ext cx="6680100" cy="19464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21"/>
          <p:cNvSpPr txBox="1"/>
          <p:nvPr>
            <p:ph idx="1" type="body"/>
          </p:nvPr>
        </p:nvSpPr>
        <p:spPr>
          <a:xfrm>
            <a:off x="1835331" y="3331028"/>
            <a:ext cx="6680100" cy="469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Clr>
                <a:schemeClr val="dk1"/>
              </a:buClr>
              <a:buSzPts val="1400"/>
              <a:buNone/>
              <a:defRPr>
                <a:solidFill>
                  <a:schemeClr val="dk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7" name="Google Shape;17;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sp>
        <p:nvSpPr>
          <p:cNvPr id="114" name="Google Shape;114;p3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5" name="Google Shape;115;p3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6" name="Google Shape;11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3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9" name="Google Shape;11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 name="Shape 120"/>
        <p:cNvGrpSpPr/>
        <p:nvPr/>
      </p:nvGrpSpPr>
      <p:grpSpPr>
        <a:xfrm>
          <a:off x="0" y="0"/>
          <a:ext cx="0" cy="0"/>
          <a:chOff x="0" y="0"/>
          <a:chExt cx="0" cy="0"/>
        </a:xfrm>
      </p:grpSpPr>
      <p:sp>
        <p:nvSpPr>
          <p:cNvPr id="121" name="Google Shape;121;p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3" name="Google Shape;123;p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4" name="Google Shape;124;p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5" name="Google Shape;12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sp>
        <p:nvSpPr>
          <p:cNvPr id="127" name="Google Shape;127;p4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28" name="Google Shape;12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sp>
        <p:nvSpPr>
          <p:cNvPr id="130" name="Google Shape;130;p4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1" name="Google Shape;131;p4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32" name="Google Shape;13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
        <p:nvSpPr>
          <p:cNvPr id="134" name="Google Shape;13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Photo">
  <p:cSld name="Title - Full Photo">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22"/>
          <p:cNvSpPr txBox="1"/>
          <p:nvPr>
            <p:ph type="title"/>
          </p:nvPr>
        </p:nvSpPr>
        <p:spPr>
          <a:xfrm>
            <a:off x="1835331" y="1384663"/>
            <a:ext cx="6680100" cy="19464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4500"/>
              <a:buFont typeface="Roboto"/>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 name="Google Shape;20;p22"/>
          <p:cNvSpPr txBox="1"/>
          <p:nvPr>
            <p:ph idx="1" type="body"/>
          </p:nvPr>
        </p:nvSpPr>
        <p:spPr>
          <a:xfrm>
            <a:off x="1835331" y="3331028"/>
            <a:ext cx="6680100" cy="469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Clr>
                <a:schemeClr val="lt1"/>
              </a:buClr>
              <a:buSzPts val="1400"/>
              <a:buNone/>
              <a:defRPr>
                <a:solidFill>
                  <a:schemeClr val="lt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pic>
        <p:nvPicPr>
          <p:cNvPr id="21" name="Google Shape;21;p22"/>
          <p:cNvPicPr preferRelativeResize="0"/>
          <p:nvPr/>
        </p:nvPicPr>
        <p:blipFill rotWithShape="1">
          <a:blip r:embed="rId3">
            <a:alphaModFix/>
          </a:blip>
          <a:srcRect b="0" l="0" r="0" t="73769"/>
          <a:stretch/>
        </p:blipFill>
        <p:spPr>
          <a:xfrm>
            <a:off x="1" y="3794384"/>
            <a:ext cx="9144000" cy="1349117"/>
          </a:xfrm>
          <a:prstGeom prst="rect">
            <a:avLst/>
          </a:prstGeom>
          <a:noFill/>
          <a:ln>
            <a:noFill/>
          </a:ln>
        </p:spPr>
      </p:pic>
      <p:sp>
        <p:nvSpPr>
          <p:cNvPr id="22" name="Google Shape;22;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lain">
  <p:cSld name="Title - Plain">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23"/>
          <p:cNvSpPr txBox="1"/>
          <p:nvPr>
            <p:ph type="title"/>
          </p:nvPr>
        </p:nvSpPr>
        <p:spPr>
          <a:xfrm>
            <a:off x="1835331" y="1384663"/>
            <a:ext cx="6680100" cy="19464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23"/>
          <p:cNvSpPr txBox="1"/>
          <p:nvPr>
            <p:ph idx="1" type="body"/>
          </p:nvPr>
        </p:nvSpPr>
        <p:spPr>
          <a:xfrm>
            <a:off x="1835331" y="3331028"/>
            <a:ext cx="6680100" cy="469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Clr>
                <a:schemeClr val="dk1"/>
              </a:buClr>
              <a:buSzPts val="1400"/>
              <a:buNone/>
              <a:defRPr>
                <a:solidFill>
                  <a:schemeClr val="dk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26" name="Google Shape;26;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Kendeda">
  <p:cSld name="Title - Kendeda">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4"/>
          <p:cNvSpPr txBox="1"/>
          <p:nvPr>
            <p:ph type="title"/>
          </p:nvPr>
        </p:nvSpPr>
        <p:spPr>
          <a:xfrm>
            <a:off x="1835331" y="1384663"/>
            <a:ext cx="6680100" cy="19464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 name="Google Shape;29;p24"/>
          <p:cNvSpPr txBox="1"/>
          <p:nvPr>
            <p:ph idx="1" type="body"/>
          </p:nvPr>
        </p:nvSpPr>
        <p:spPr>
          <a:xfrm>
            <a:off x="1835331" y="3331028"/>
            <a:ext cx="6680100" cy="469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Clr>
                <a:schemeClr val="dk1"/>
              </a:buClr>
              <a:buSzPts val="1400"/>
              <a:buNone/>
              <a:defRPr>
                <a:solidFill>
                  <a:schemeClr val="dk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0" name="Google Shape;30;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Wreck">
  <p:cSld name="TItle - Wreck">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25"/>
          <p:cNvSpPr txBox="1"/>
          <p:nvPr>
            <p:ph type="title"/>
          </p:nvPr>
        </p:nvSpPr>
        <p:spPr>
          <a:xfrm>
            <a:off x="1835331" y="1384663"/>
            <a:ext cx="6680100" cy="19464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25"/>
          <p:cNvSpPr txBox="1"/>
          <p:nvPr>
            <p:ph idx="1" type="body"/>
          </p:nvPr>
        </p:nvSpPr>
        <p:spPr>
          <a:xfrm>
            <a:off x="1835331" y="3331028"/>
            <a:ext cx="6680100" cy="469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Clr>
                <a:schemeClr val="dk1"/>
              </a:buClr>
              <a:buSzPts val="1400"/>
              <a:buNone/>
              <a:defRPr>
                <a:solidFill>
                  <a:schemeClr val="dk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4" name="Google Shape;34;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0" name="Shape 40"/>
        <p:cNvGrpSpPr/>
        <p:nvPr/>
      </p:nvGrpSpPr>
      <p:grpSpPr>
        <a:xfrm>
          <a:off x="0" y="0"/>
          <a:ext cx="0" cy="0"/>
          <a:chOff x="0" y="0"/>
          <a:chExt cx="0" cy="0"/>
        </a:xfrm>
      </p:grpSpPr>
      <p:sp>
        <p:nvSpPr>
          <p:cNvPr id="41" name="Google Shape;41;p19"/>
          <p:cNvSpPr txBox="1"/>
          <p:nvPr>
            <p:ph idx="1" type="body"/>
          </p:nvPr>
        </p:nvSpPr>
        <p:spPr>
          <a:xfrm>
            <a:off x="285750" y="911614"/>
            <a:ext cx="8572500" cy="3169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19"/>
          <p:cNvSpPr txBox="1"/>
          <p:nvPr>
            <p:ph idx="10" type="dt"/>
          </p:nvPr>
        </p:nvSpPr>
        <p:spPr>
          <a:xfrm>
            <a:off x="1056247" y="4636905"/>
            <a:ext cx="11601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19"/>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
        <p:nvSpPr>
          <p:cNvPr id="44" name="Google Shape;44;p19"/>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p:cSld name="Charts">
    <p:spTree>
      <p:nvGrpSpPr>
        <p:cNvPr id="45" name="Shape 45"/>
        <p:cNvGrpSpPr/>
        <p:nvPr/>
      </p:nvGrpSpPr>
      <p:grpSpPr>
        <a:xfrm>
          <a:off x="0" y="0"/>
          <a:ext cx="0" cy="0"/>
          <a:chOff x="0" y="0"/>
          <a:chExt cx="0" cy="0"/>
        </a:xfrm>
      </p:grpSpPr>
      <p:sp>
        <p:nvSpPr>
          <p:cNvPr id="46" name="Google Shape;46;p20"/>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20"/>
          <p:cNvSpPr txBox="1"/>
          <p:nvPr>
            <p:ph idx="10" type="dt"/>
          </p:nvPr>
        </p:nvSpPr>
        <p:spPr>
          <a:xfrm>
            <a:off x="1056247" y="4636905"/>
            <a:ext cx="11601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20"/>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
        <p:nvSpPr>
          <p:cNvPr id="49" name="Google Shape;49;p20"/>
          <p:cNvSpPr/>
          <p:nvPr>
            <p:ph idx="2" type="chart"/>
          </p:nvPr>
        </p:nvSpPr>
        <p:spPr>
          <a:xfrm>
            <a:off x="285750" y="1076325"/>
            <a:ext cx="5632800" cy="342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1pPr>
            <a:lvl2pPr lvl="1" marR="0" rtl="0" algn="l">
              <a:lnSpc>
                <a:spcPct val="90000"/>
              </a:lnSpc>
              <a:spcBef>
                <a:spcPts val="400"/>
              </a:spcBef>
              <a:spcAft>
                <a:spcPts val="0"/>
              </a:spcAft>
              <a:buClr>
                <a:srgbClr val="003057"/>
              </a:buClr>
              <a:buSzPts val="1500"/>
              <a:buFont typeface="Arial"/>
              <a:buChar char="•"/>
              <a:defRPr b="0" i="0" sz="1500" u="none" cap="none" strike="noStrike">
                <a:solidFill>
                  <a:srgbClr val="003057"/>
                </a:solidFill>
                <a:latin typeface="Roboto"/>
                <a:ea typeface="Roboto"/>
                <a:cs typeface="Roboto"/>
                <a:sym typeface="Roboto"/>
              </a:defRPr>
            </a:lvl2pPr>
            <a:lvl3pPr lvl="2" marR="0" rtl="0" algn="l">
              <a:lnSpc>
                <a:spcPct val="90000"/>
              </a:lnSpc>
              <a:spcBef>
                <a:spcPts val="4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3pPr>
            <a:lvl4pPr lvl="3" marR="0" rtl="0" algn="l">
              <a:lnSpc>
                <a:spcPct val="90000"/>
              </a:lnSpc>
              <a:spcBef>
                <a:spcPts val="4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4pPr>
            <a:lvl5pPr lvl="4" marR="0" rtl="0" algn="l">
              <a:lnSpc>
                <a:spcPct val="90000"/>
              </a:lnSpc>
              <a:spcBef>
                <a:spcPts val="400"/>
              </a:spcBef>
              <a:spcAft>
                <a:spcPts val="0"/>
              </a:spcAft>
              <a:buClr>
                <a:srgbClr val="003057"/>
              </a:buClr>
              <a:buSzPts val="800"/>
              <a:buFont typeface="Arial"/>
              <a:buChar char="•"/>
              <a:defRPr b="0" i="0" sz="800" u="none" cap="none" strike="noStrike">
                <a:solidFill>
                  <a:srgbClr val="003057"/>
                </a:solidFill>
                <a:latin typeface="Roboto"/>
                <a:ea typeface="Roboto"/>
                <a:cs typeface="Roboto"/>
                <a:sym typeface="Roboto"/>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0" name="Google Shape;50;p20"/>
          <p:cNvSpPr txBox="1"/>
          <p:nvPr>
            <p:ph idx="1" type="body"/>
          </p:nvPr>
        </p:nvSpPr>
        <p:spPr>
          <a:xfrm>
            <a:off x="6087666" y="1076325"/>
            <a:ext cx="2770800" cy="2563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 name="Shape 51"/>
        <p:cNvGrpSpPr/>
        <p:nvPr/>
      </p:nvGrpSpPr>
      <p:grpSpPr>
        <a:xfrm>
          <a:off x="0" y="0"/>
          <a:ext cx="0" cy="0"/>
          <a:chOff x="0" y="0"/>
          <a:chExt cx="0" cy="0"/>
        </a:xfrm>
      </p:grpSpPr>
      <p:sp>
        <p:nvSpPr>
          <p:cNvPr id="52" name="Google Shape;52;p26"/>
          <p:cNvSpPr txBox="1"/>
          <p:nvPr>
            <p:ph type="title"/>
          </p:nvPr>
        </p:nvSpPr>
        <p:spPr>
          <a:xfrm>
            <a:off x="285751" y="342900"/>
            <a:ext cx="29496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7934B"/>
              </a:buClr>
              <a:buSzPts val="2400"/>
              <a:buFont typeface="Roboto"/>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26"/>
          <p:cNvSpPr txBox="1"/>
          <p:nvPr>
            <p:ph idx="1" type="body"/>
          </p:nvPr>
        </p:nvSpPr>
        <p:spPr>
          <a:xfrm>
            <a:off x="3481754" y="342901"/>
            <a:ext cx="5376600" cy="40530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rgbClr val="003057"/>
              </a:buClr>
              <a:buSzPts val="2400"/>
              <a:buChar char="•"/>
              <a:defRPr sz="2400"/>
            </a:lvl1pPr>
            <a:lvl2pPr indent="-361950" lvl="1" marL="914400" algn="l">
              <a:lnSpc>
                <a:spcPct val="90000"/>
              </a:lnSpc>
              <a:spcBef>
                <a:spcPts val="400"/>
              </a:spcBef>
              <a:spcAft>
                <a:spcPts val="0"/>
              </a:spcAft>
              <a:buClr>
                <a:srgbClr val="003057"/>
              </a:buClr>
              <a:buSzPts val="2100"/>
              <a:buChar char="•"/>
              <a:defRPr sz="2100"/>
            </a:lvl2pPr>
            <a:lvl3pPr indent="-342900" lvl="2" marL="1371600" algn="l">
              <a:lnSpc>
                <a:spcPct val="90000"/>
              </a:lnSpc>
              <a:spcBef>
                <a:spcPts val="400"/>
              </a:spcBef>
              <a:spcAft>
                <a:spcPts val="0"/>
              </a:spcAft>
              <a:buClr>
                <a:srgbClr val="003057"/>
              </a:buClr>
              <a:buSzPts val="1800"/>
              <a:buChar char="•"/>
              <a:defRPr sz="1800"/>
            </a:lvl3pPr>
            <a:lvl4pPr indent="-323850" lvl="3" marL="1828800" algn="l">
              <a:lnSpc>
                <a:spcPct val="90000"/>
              </a:lnSpc>
              <a:spcBef>
                <a:spcPts val="400"/>
              </a:spcBef>
              <a:spcAft>
                <a:spcPts val="0"/>
              </a:spcAft>
              <a:buClr>
                <a:srgbClr val="003057"/>
              </a:buClr>
              <a:buSzPts val="1500"/>
              <a:buChar char="•"/>
              <a:defRPr sz="1500"/>
            </a:lvl4pPr>
            <a:lvl5pPr indent="-323850" lvl="4" marL="2286000" algn="l">
              <a:lnSpc>
                <a:spcPct val="90000"/>
              </a:lnSpc>
              <a:spcBef>
                <a:spcPts val="400"/>
              </a:spcBef>
              <a:spcAft>
                <a:spcPts val="0"/>
              </a:spcAft>
              <a:buClr>
                <a:srgbClr val="003057"/>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4" name="Google Shape;54;p26"/>
          <p:cNvSpPr txBox="1"/>
          <p:nvPr>
            <p:ph idx="2" type="body"/>
          </p:nvPr>
        </p:nvSpPr>
        <p:spPr>
          <a:xfrm>
            <a:off x="285751" y="1706137"/>
            <a:ext cx="2949600" cy="2695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200"/>
              <a:buNone/>
              <a:defRPr sz="1200"/>
            </a:lvl1pPr>
            <a:lvl2pPr indent="-228600" lvl="1" marL="914400" algn="l">
              <a:lnSpc>
                <a:spcPct val="90000"/>
              </a:lnSpc>
              <a:spcBef>
                <a:spcPts val="400"/>
              </a:spcBef>
              <a:spcAft>
                <a:spcPts val="0"/>
              </a:spcAft>
              <a:buClr>
                <a:srgbClr val="003057"/>
              </a:buClr>
              <a:buSzPts val="1100"/>
              <a:buNone/>
              <a:defRPr sz="1100"/>
            </a:lvl2pPr>
            <a:lvl3pPr indent="-228600" lvl="2" marL="1371600" algn="l">
              <a:lnSpc>
                <a:spcPct val="90000"/>
              </a:lnSpc>
              <a:spcBef>
                <a:spcPts val="400"/>
              </a:spcBef>
              <a:spcAft>
                <a:spcPts val="0"/>
              </a:spcAft>
              <a:buClr>
                <a:srgbClr val="003057"/>
              </a:buClr>
              <a:buSzPts val="900"/>
              <a:buNone/>
              <a:defRPr sz="900"/>
            </a:lvl3pPr>
            <a:lvl4pPr indent="-228600" lvl="3" marL="1828800" algn="l">
              <a:lnSpc>
                <a:spcPct val="90000"/>
              </a:lnSpc>
              <a:spcBef>
                <a:spcPts val="400"/>
              </a:spcBef>
              <a:spcAft>
                <a:spcPts val="0"/>
              </a:spcAft>
              <a:buClr>
                <a:srgbClr val="003057"/>
              </a:buClr>
              <a:buSzPts val="800"/>
              <a:buNone/>
              <a:defRPr sz="800"/>
            </a:lvl4pPr>
            <a:lvl5pPr indent="-228600" lvl="4" marL="2286000" algn="l">
              <a:lnSpc>
                <a:spcPct val="90000"/>
              </a:lnSpc>
              <a:spcBef>
                <a:spcPts val="400"/>
              </a:spcBef>
              <a:spcAft>
                <a:spcPts val="0"/>
              </a:spcAft>
              <a:buClr>
                <a:srgbClr val="003057"/>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5" name="Google Shape;55;p26"/>
          <p:cNvSpPr txBox="1"/>
          <p:nvPr>
            <p:ph idx="10" type="dt"/>
          </p:nvPr>
        </p:nvSpPr>
        <p:spPr>
          <a:xfrm>
            <a:off x="1056247" y="4636905"/>
            <a:ext cx="11601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26"/>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10" Type="http://schemas.openxmlformats.org/officeDocument/2006/relationships/theme" Target="../theme/theme2.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4.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6"/>
          <p:cNvSpPr txBox="1"/>
          <p:nvPr/>
        </p:nvSpPr>
        <p:spPr>
          <a:xfrm>
            <a:off x="1835331" y="1260565"/>
            <a:ext cx="6511800" cy="2070600"/>
          </a:xfrm>
          <a:prstGeom prst="rect">
            <a:avLst/>
          </a:prstGeom>
          <a:noFill/>
          <a:ln>
            <a:noFill/>
          </a:ln>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Clr>
                <a:srgbClr val="003057"/>
              </a:buClr>
              <a:buSzPts val="4500"/>
              <a:buFont typeface="Roboto"/>
              <a:buNone/>
            </a:pPr>
            <a:r>
              <a:t/>
            </a:r>
            <a:endParaRPr b="1" i="0" sz="4500" u="none" cap="none" strike="noStrike">
              <a:solidFill>
                <a:srgbClr val="003057"/>
              </a:solidFill>
              <a:latin typeface="Roboto"/>
              <a:ea typeface="Roboto"/>
              <a:cs typeface="Roboto"/>
              <a:sym typeface="Roboto"/>
            </a:endParaRPr>
          </a:p>
        </p:txBody>
      </p:sp>
      <p:sp>
        <p:nvSpPr>
          <p:cNvPr id="7" name="Google Shape;7;p16"/>
          <p:cNvSpPr txBox="1"/>
          <p:nvPr>
            <p:ph type="title"/>
          </p:nvPr>
        </p:nvSpPr>
        <p:spPr>
          <a:xfrm>
            <a:off x="1835331" y="1384663"/>
            <a:ext cx="6680100" cy="1946400"/>
          </a:xfrm>
          <a:prstGeom prst="rect">
            <a:avLst/>
          </a:prstGeom>
          <a:noFill/>
          <a:ln>
            <a:noFill/>
          </a:ln>
        </p:spPr>
        <p:txBody>
          <a:bodyPr anchorCtr="0" anchor="ctr" bIns="34275" lIns="68575" spcFirstLastPara="1" rIns="68575" wrap="square" tIns="34275">
            <a:normAutofit/>
          </a:bodyPr>
          <a:lstStyle>
            <a:lvl1pPr lvl="0" marR="0" rtl="0" algn="l">
              <a:lnSpc>
                <a:spcPct val="100000"/>
              </a:lnSpc>
              <a:spcBef>
                <a:spcPts val="0"/>
              </a:spcBef>
              <a:spcAft>
                <a:spcPts val="0"/>
              </a:spcAft>
              <a:buClr>
                <a:schemeClr val="dk1"/>
              </a:buClr>
              <a:buSzPts val="4500"/>
              <a:buFont typeface="Roboto"/>
              <a:buNone/>
              <a:defRPr b="1" i="0" sz="45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16"/>
          <p:cNvSpPr txBox="1"/>
          <p:nvPr>
            <p:ph idx="1" type="body"/>
          </p:nvPr>
        </p:nvSpPr>
        <p:spPr>
          <a:xfrm>
            <a:off x="1835331" y="3331028"/>
            <a:ext cx="6680100" cy="4695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300"/>
              </a:spcBef>
              <a:spcAft>
                <a:spcPts val="0"/>
              </a:spcAft>
              <a:buClr>
                <a:srgbClr val="B3A369"/>
              </a:buClr>
              <a:buSzPts val="1400"/>
              <a:buFont typeface="Arial"/>
              <a:buNone/>
              <a:defRPr b="0" i="0" sz="1400" u="none" cap="none" strike="noStrike">
                <a:solidFill>
                  <a:srgbClr val="B3A369"/>
                </a:solidFill>
                <a:latin typeface="Arial"/>
                <a:ea typeface="Arial"/>
                <a:cs typeface="Arial"/>
                <a:sym typeface="Arial"/>
              </a:defRPr>
            </a:lvl1pPr>
            <a:lvl2pPr indent="-330200" lvl="1" marL="9144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298450" lvl="3" marL="1828800" marR="0" rtl="0" algn="l">
              <a:lnSpc>
                <a:spcPct val="100000"/>
              </a:lnSpc>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9" name="Google Shape;9;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B3A36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5" name="Shape 35"/>
        <p:cNvGrpSpPr/>
        <p:nvPr/>
      </p:nvGrpSpPr>
      <p:grpSpPr>
        <a:xfrm>
          <a:off x="0" y="0"/>
          <a:ext cx="0" cy="0"/>
          <a:chOff x="0" y="0"/>
          <a:chExt cx="0" cy="0"/>
        </a:xfrm>
      </p:grpSpPr>
      <p:sp>
        <p:nvSpPr>
          <p:cNvPr id="36" name="Google Shape;36;p18"/>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7934B"/>
              </a:buClr>
              <a:buSzPts val="2700"/>
              <a:buFont typeface="Roboto"/>
              <a:buNone/>
              <a:defRPr b="1" i="0" sz="2700" u="none" cap="none" strike="noStrike">
                <a:solidFill>
                  <a:srgbClr val="A7934B"/>
                </a:solidFill>
                <a:latin typeface="Roboto"/>
                <a:ea typeface="Roboto"/>
                <a:cs typeface="Roboto"/>
                <a:sym typeface="Robo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7" name="Google Shape;37;p18"/>
          <p:cNvSpPr txBox="1"/>
          <p:nvPr>
            <p:ph idx="1" type="body"/>
          </p:nvPr>
        </p:nvSpPr>
        <p:spPr>
          <a:xfrm>
            <a:off x="285750" y="911614"/>
            <a:ext cx="8572500" cy="3169500"/>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90000"/>
              </a:lnSpc>
              <a:spcBef>
                <a:spcPts val="8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1pPr>
            <a:lvl2pPr indent="-323850" lvl="1" marL="914400" marR="0" rtl="0" algn="l">
              <a:lnSpc>
                <a:spcPct val="90000"/>
              </a:lnSpc>
              <a:spcBef>
                <a:spcPts val="400"/>
              </a:spcBef>
              <a:spcAft>
                <a:spcPts val="0"/>
              </a:spcAft>
              <a:buClr>
                <a:srgbClr val="003057"/>
              </a:buClr>
              <a:buSzPts val="1500"/>
              <a:buFont typeface="Arial"/>
              <a:buChar char="•"/>
              <a:defRPr b="0" i="0" sz="1500" u="none" cap="none" strike="noStrike">
                <a:solidFill>
                  <a:srgbClr val="003057"/>
                </a:solidFill>
                <a:latin typeface="Roboto"/>
                <a:ea typeface="Roboto"/>
                <a:cs typeface="Roboto"/>
                <a:sym typeface="Roboto"/>
              </a:defRPr>
            </a:lvl2pPr>
            <a:lvl3pPr indent="-317500" lvl="2" marL="1371600" marR="0" rtl="0" algn="l">
              <a:lnSpc>
                <a:spcPct val="90000"/>
              </a:lnSpc>
              <a:spcBef>
                <a:spcPts val="4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3pPr>
            <a:lvl4pPr indent="-298450" lvl="3" marL="1828800" marR="0" rtl="0" algn="l">
              <a:lnSpc>
                <a:spcPct val="90000"/>
              </a:lnSpc>
              <a:spcBef>
                <a:spcPts val="4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4pPr>
            <a:lvl5pPr indent="-279400" lvl="4" marL="2286000" marR="0" rtl="0" algn="l">
              <a:lnSpc>
                <a:spcPct val="90000"/>
              </a:lnSpc>
              <a:spcBef>
                <a:spcPts val="400"/>
              </a:spcBef>
              <a:spcAft>
                <a:spcPts val="0"/>
              </a:spcAft>
              <a:buClr>
                <a:srgbClr val="003057"/>
              </a:buClr>
              <a:buSzPts val="800"/>
              <a:buFont typeface="Arial"/>
              <a:buChar char="•"/>
              <a:defRPr b="0" i="0" sz="800" u="none" cap="none" strike="noStrike">
                <a:solidFill>
                  <a:srgbClr val="003057"/>
                </a:solidFill>
                <a:latin typeface="Roboto"/>
                <a:ea typeface="Roboto"/>
                <a:cs typeface="Roboto"/>
                <a:sym typeface="Robo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8" name="Google Shape;38;p18"/>
          <p:cNvSpPr txBox="1"/>
          <p:nvPr>
            <p:ph idx="10" type="dt"/>
          </p:nvPr>
        </p:nvSpPr>
        <p:spPr>
          <a:xfrm>
            <a:off x="1056247" y="4636905"/>
            <a:ext cx="11601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C98"/>
                </a:solidFill>
                <a:latin typeface="Roboto"/>
                <a:ea typeface="Roboto"/>
                <a:cs typeface="Roboto"/>
                <a:sym typeface="Robo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39" name="Google Shape;39;p18"/>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0" name="Shape 90"/>
        <p:cNvGrpSpPr/>
        <p:nvPr/>
      </p:nvGrpSpPr>
      <p:grpSpPr>
        <a:xfrm>
          <a:off x="0" y="0"/>
          <a:ext cx="0" cy="0"/>
          <a:chOff x="0" y="0"/>
          <a:chExt cx="0" cy="0"/>
        </a:xfrm>
      </p:grpSpPr>
      <p:sp>
        <p:nvSpPr>
          <p:cNvPr id="91" name="Google Shape;91;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2" name="Google Shape;92;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3" name="Google Shape;9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
          <p:cNvSpPr txBox="1"/>
          <p:nvPr>
            <p:ph type="title"/>
          </p:nvPr>
        </p:nvSpPr>
        <p:spPr>
          <a:xfrm>
            <a:off x="1835331" y="1384663"/>
            <a:ext cx="6680100" cy="19464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00000"/>
              </a:lnSpc>
              <a:spcBef>
                <a:spcPts val="0"/>
              </a:spcBef>
              <a:spcAft>
                <a:spcPts val="0"/>
              </a:spcAft>
              <a:buClr>
                <a:schemeClr val="dk1"/>
              </a:buClr>
              <a:buSzPct val="100000"/>
              <a:buFont typeface="Roboto"/>
              <a:buNone/>
            </a:pPr>
            <a:r>
              <a:rPr lang="en"/>
              <a:t>Analysis of Factors that Affect Housing Prices in Melbourne</a:t>
            </a:r>
            <a:endParaRPr/>
          </a:p>
        </p:txBody>
      </p:sp>
      <p:sp>
        <p:nvSpPr>
          <p:cNvPr id="140" name="Google Shape;140;p1"/>
          <p:cNvSpPr txBox="1"/>
          <p:nvPr>
            <p:ph idx="1" type="body"/>
          </p:nvPr>
        </p:nvSpPr>
        <p:spPr>
          <a:xfrm>
            <a:off x="1835331" y="3331028"/>
            <a:ext cx="6680100" cy="469500"/>
          </a:xfrm>
          <a:prstGeom prst="rect">
            <a:avLst/>
          </a:prstGeom>
          <a:noFill/>
          <a:ln>
            <a:noFill/>
          </a:ln>
        </p:spPr>
        <p:txBody>
          <a:bodyPr anchorCtr="0" anchor="t" bIns="34275" lIns="68575" spcFirstLastPara="1" rIns="68575" wrap="square" tIns="34275">
            <a:normAutofit/>
          </a:bodyPr>
          <a:lstStyle/>
          <a:p>
            <a:pPr indent="0" lvl="0" marL="0" rtl="0" algn="l">
              <a:lnSpc>
                <a:spcPct val="102083"/>
              </a:lnSpc>
              <a:spcBef>
                <a:spcPts val="0"/>
              </a:spcBef>
              <a:spcAft>
                <a:spcPts val="0"/>
              </a:spcAft>
              <a:buSzPts val="1400"/>
              <a:buNone/>
            </a:pPr>
            <a:r>
              <a:rPr lang="en" sz="1200">
                <a:solidFill>
                  <a:srgbClr val="000000"/>
                </a:solidFill>
                <a:latin typeface="Calibri"/>
                <a:ea typeface="Calibri"/>
                <a:cs typeface="Calibri"/>
                <a:sym typeface="Calibri"/>
              </a:rPr>
              <a:t>Darian Lam, Haotian Yu, Hye Bae, Van Dang</a:t>
            </a:r>
            <a:endParaRPr/>
          </a:p>
        </p:txBody>
      </p:sp>
      <p:sp>
        <p:nvSpPr>
          <p:cNvPr id="141" name="Google Shape;141;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0"/>
          <p:cNvSpPr txBox="1"/>
          <p:nvPr>
            <p:ph idx="1" type="body"/>
          </p:nvPr>
        </p:nvSpPr>
        <p:spPr>
          <a:xfrm>
            <a:off x="342900" y="968650"/>
            <a:ext cx="3773700" cy="2024400"/>
          </a:xfrm>
          <a:prstGeom prst="rect">
            <a:avLst/>
          </a:prstGeom>
          <a:noFill/>
          <a:ln>
            <a:noFill/>
          </a:ln>
        </p:spPr>
        <p:txBody>
          <a:bodyPr anchorCtr="0" anchor="t" bIns="34275" lIns="68575" spcFirstLastPara="1" rIns="68575" wrap="square" tIns="34275">
            <a:normAutofit/>
          </a:bodyPr>
          <a:lstStyle/>
          <a:p>
            <a:pPr indent="-165100" lvl="0" marL="177800" rtl="0" algn="l">
              <a:lnSpc>
                <a:spcPct val="150000"/>
              </a:lnSpc>
              <a:spcBef>
                <a:spcPts val="0"/>
              </a:spcBef>
              <a:spcAft>
                <a:spcPts val="0"/>
              </a:spcAft>
              <a:buSzPts val="1200"/>
              <a:buChar char="•"/>
            </a:pPr>
            <a:r>
              <a:rPr lang="en" sz="1200"/>
              <a:t>Instead of longitude and latitude, suburb was chosen as a location variable to predict the price. </a:t>
            </a:r>
            <a:endParaRPr sz="1200"/>
          </a:p>
          <a:p>
            <a:pPr indent="-165100" lvl="0" marL="177800" rtl="0" algn="l">
              <a:lnSpc>
                <a:spcPct val="150000"/>
              </a:lnSpc>
              <a:spcBef>
                <a:spcPts val="0"/>
              </a:spcBef>
              <a:spcAft>
                <a:spcPts val="0"/>
              </a:spcAft>
              <a:buSzPts val="1200"/>
              <a:buChar char="•"/>
            </a:pPr>
            <a:r>
              <a:rPr lang="en" sz="1200"/>
              <a:t>This model with suburb proves to be more accurate but LASSO turns each value of suburb into predictors. This drastically impacts the interpretability of the model.</a:t>
            </a:r>
            <a:endParaRPr sz="1200"/>
          </a:p>
        </p:txBody>
      </p:sp>
      <p:sp>
        <p:nvSpPr>
          <p:cNvPr id="221" name="Google Shape;221;p10"/>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sz="2400"/>
              <a:t>Method (3) - LASSO with Suburb</a:t>
            </a:r>
            <a:endParaRPr sz="2400"/>
          </a:p>
        </p:txBody>
      </p:sp>
      <p:sp>
        <p:nvSpPr>
          <p:cNvPr id="222" name="Google Shape;222;p10"/>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graphicFrame>
        <p:nvGraphicFramePr>
          <p:cNvPr id="223" name="Google Shape;223;p10"/>
          <p:cNvGraphicFramePr/>
          <p:nvPr/>
        </p:nvGraphicFramePr>
        <p:xfrm>
          <a:off x="551500" y="3443175"/>
          <a:ext cx="3000000" cy="3000000"/>
        </p:xfrm>
        <a:graphic>
          <a:graphicData uri="http://schemas.openxmlformats.org/drawingml/2006/table">
            <a:tbl>
              <a:tblPr>
                <a:noFill/>
                <a:tableStyleId>{2AC47A3E-F048-471D-B0DB-6763C68F8F6E}</a:tableStyleId>
              </a:tblPr>
              <a:tblGrid>
                <a:gridCol w="1964600"/>
                <a:gridCol w="1263900"/>
                <a:gridCol w="1263900"/>
                <a:gridCol w="1263900"/>
              </a:tblGrid>
              <a:tr h="365175">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Roboto"/>
                          <a:ea typeface="Roboto"/>
                          <a:cs typeface="Roboto"/>
                          <a:sym typeface="Roboto"/>
                        </a:rPr>
                        <a:t>Lambda</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Roboto"/>
                          <a:ea typeface="Roboto"/>
                          <a:cs typeface="Roboto"/>
                          <a:sym typeface="Roboto"/>
                        </a:rPr>
                        <a:t>R^2</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Roboto"/>
                          <a:ea typeface="Roboto"/>
                          <a:cs typeface="Roboto"/>
                          <a:sym typeface="Roboto"/>
                        </a:rPr>
                        <a:t>RMSE</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r h="2830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Roboto"/>
                          <a:ea typeface="Roboto"/>
                          <a:cs typeface="Roboto"/>
                          <a:sym typeface="Roboto"/>
                        </a:rPr>
                        <a:t>LASSO W/ Suburb</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Roboto"/>
                          <a:ea typeface="Roboto"/>
                          <a:cs typeface="Roboto"/>
                          <a:sym typeface="Roboto"/>
                        </a:rPr>
                        <a:t>0.0001</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Roboto"/>
                          <a:ea typeface="Roboto"/>
                          <a:cs typeface="Roboto"/>
                          <a:sym typeface="Roboto"/>
                        </a:rPr>
                        <a:t>0.7695</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Roboto"/>
                          <a:ea typeface="Roboto"/>
                          <a:cs typeface="Roboto"/>
                          <a:sym typeface="Roboto"/>
                        </a:rPr>
                        <a:t>0.1002</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1840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Roboto"/>
                          <a:ea typeface="Roboto"/>
                          <a:cs typeface="Roboto"/>
                          <a:sym typeface="Roboto"/>
                        </a:rPr>
                        <a:t>LASSO W/ Suburb and Bagging</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Roboto"/>
                          <a:ea typeface="Roboto"/>
                          <a:cs typeface="Roboto"/>
                          <a:sym typeface="Roboto"/>
                        </a:rPr>
                        <a:t>0.0001</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Roboto"/>
                          <a:ea typeface="Roboto"/>
                          <a:cs typeface="Roboto"/>
                          <a:sym typeface="Roboto"/>
                        </a:rPr>
                        <a:t>0.7695</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Roboto"/>
                          <a:ea typeface="Roboto"/>
                          <a:cs typeface="Roboto"/>
                          <a:sym typeface="Roboto"/>
                        </a:rPr>
                        <a:t>0.1002</a:t>
                      </a:r>
                      <a:endParaRPr sz="9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24" name="Google Shape;224;p10"/>
          <p:cNvSpPr txBox="1"/>
          <p:nvPr/>
        </p:nvSpPr>
        <p:spPr>
          <a:xfrm>
            <a:off x="4794426" y="3120075"/>
            <a:ext cx="42183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3057"/>
                </a:solidFill>
                <a:latin typeface="Roboto"/>
                <a:ea typeface="Roboto"/>
                <a:cs typeface="Roboto"/>
                <a:sym typeface="Roboto"/>
              </a:rPr>
              <a:t>Figure 7: Coefficients of Predictors for LASSO with Suburb and Bagging</a:t>
            </a:r>
            <a:endParaRPr b="0" i="0" sz="900" u="none" cap="none" strike="noStrike">
              <a:solidFill>
                <a:srgbClr val="003057"/>
              </a:solidFill>
              <a:latin typeface="Roboto"/>
              <a:ea typeface="Roboto"/>
              <a:cs typeface="Roboto"/>
              <a:sym typeface="Roboto"/>
            </a:endParaRPr>
          </a:p>
        </p:txBody>
      </p:sp>
      <p:sp>
        <p:nvSpPr>
          <p:cNvPr id="225" name="Google Shape;225;p10"/>
          <p:cNvSpPr txBox="1"/>
          <p:nvPr/>
        </p:nvSpPr>
        <p:spPr>
          <a:xfrm>
            <a:off x="2117100" y="4505550"/>
            <a:ext cx="2926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3057"/>
                </a:solidFill>
                <a:latin typeface="Roboto"/>
                <a:ea typeface="Roboto"/>
                <a:cs typeface="Roboto"/>
                <a:sym typeface="Roboto"/>
              </a:rPr>
              <a:t>Table 3: Results of LASSO with Suburb and Bagging</a:t>
            </a:r>
            <a:endParaRPr b="0" i="0" sz="900" u="none" cap="none" strike="noStrike">
              <a:solidFill>
                <a:srgbClr val="003057"/>
              </a:solidFill>
              <a:latin typeface="Roboto"/>
              <a:ea typeface="Roboto"/>
              <a:cs typeface="Roboto"/>
              <a:sym typeface="Roboto"/>
            </a:endParaRPr>
          </a:p>
        </p:txBody>
      </p:sp>
      <p:grpSp>
        <p:nvGrpSpPr>
          <p:cNvPr id="226" name="Google Shape;226;p10"/>
          <p:cNvGrpSpPr/>
          <p:nvPr/>
        </p:nvGrpSpPr>
        <p:grpSpPr>
          <a:xfrm>
            <a:off x="4044775" y="911650"/>
            <a:ext cx="5006700" cy="2295600"/>
            <a:chOff x="4044775" y="1005575"/>
            <a:chExt cx="5006700" cy="2295600"/>
          </a:xfrm>
        </p:grpSpPr>
        <p:pic>
          <p:nvPicPr>
            <p:cNvPr id="227" name="Google Shape;227;p10"/>
            <p:cNvPicPr preferRelativeResize="0"/>
            <p:nvPr/>
          </p:nvPicPr>
          <p:blipFill rotWithShape="1">
            <a:blip r:embed="rId3">
              <a:alphaModFix/>
            </a:blip>
            <a:srcRect b="0" l="0" r="0" t="0"/>
            <a:stretch/>
          </p:blipFill>
          <p:spPr>
            <a:xfrm>
              <a:off x="4044775" y="1005575"/>
              <a:ext cx="5006699" cy="2295600"/>
            </a:xfrm>
            <a:prstGeom prst="rect">
              <a:avLst/>
            </a:prstGeom>
            <a:noFill/>
            <a:ln>
              <a:noFill/>
            </a:ln>
          </p:spPr>
        </p:pic>
        <p:sp>
          <p:nvSpPr>
            <p:cNvPr id="228" name="Google Shape;228;p10"/>
            <p:cNvSpPr/>
            <p:nvPr/>
          </p:nvSpPr>
          <p:spPr>
            <a:xfrm>
              <a:off x="4044775" y="1588575"/>
              <a:ext cx="5006700" cy="14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1"/>
          <p:cNvSpPr txBox="1"/>
          <p:nvPr>
            <p:ph idx="1" type="body"/>
          </p:nvPr>
        </p:nvSpPr>
        <p:spPr>
          <a:xfrm>
            <a:off x="333200" y="1028700"/>
            <a:ext cx="8641200" cy="2061300"/>
          </a:xfrm>
          <a:prstGeom prst="rect">
            <a:avLst/>
          </a:prstGeom>
          <a:noFill/>
          <a:ln>
            <a:noFill/>
          </a:ln>
        </p:spPr>
        <p:txBody>
          <a:bodyPr anchorCtr="0" anchor="t" bIns="34275" lIns="68575" spcFirstLastPara="1" rIns="68575" wrap="square" tIns="34275">
            <a:normAutofit/>
          </a:bodyPr>
          <a:lstStyle/>
          <a:p>
            <a:pPr indent="-165100" lvl="0" marL="177800" marR="0" rtl="0" algn="l">
              <a:lnSpc>
                <a:spcPct val="150000"/>
              </a:lnSpc>
              <a:spcBef>
                <a:spcPts val="0"/>
              </a:spcBef>
              <a:spcAft>
                <a:spcPts val="0"/>
              </a:spcAft>
              <a:buClr>
                <a:srgbClr val="003057"/>
              </a:buClr>
              <a:buSzPts val="1200"/>
              <a:buChar char="•"/>
            </a:pPr>
            <a:r>
              <a:rPr lang="en" sz="1200"/>
              <a:t>First, we compared MLR models with different location variables in order to mitigate multicollinearity in the regression models. Since only regression models would be affected (Tree models can handle multicollinearity and non-linearity intrinsically), we chose the Multiple Linear Regression model to perform this comparison.</a:t>
            </a:r>
            <a:endParaRPr sz="1200"/>
          </a:p>
          <a:p>
            <a:pPr indent="-165100" lvl="0" marL="177800" marR="0" rtl="0" algn="l">
              <a:lnSpc>
                <a:spcPct val="150000"/>
              </a:lnSpc>
              <a:spcBef>
                <a:spcPts val="0"/>
              </a:spcBef>
              <a:spcAft>
                <a:spcPts val="0"/>
              </a:spcAft>
              <a:buClr>
                <a:srgbClr val="003057"/>
              </a:buClr>
              <a:buSzPts val="1200"/>
              <a:buChar char="•"/>
            </a:pPr>
            <a:r>
              <a:rPr lang="en" sz="1200"/>
              <a:t>The results using postcode and suburb show clear improvement over longitude and latitude using the regression approach. </a:t>
            </a:r>
            <a:endParaRPr sz="1200"/>
          </a:p>
          <a:p>
            <a:pPr indent="-165100" lvl="1" marL="520700" marR="0" rtl="0" algn="l">
              <a:lnSpc>
                <a:spcPct val="150000"/>
              </a:lnSpc>
              <a:spcBef>
                <a:spcPts val="0"/>
              </a:spcBef>
              <a:spcAft>
                <a:spcPts val="0"/>
              </a:spcAft>
              <a:buClr>
                <a:schemeClr val="dk1"/>
              </a:buClr>
              <a:buSzPts val="1200"/>
              <a:buChar char="•"/>
            </a:pPr>
            <a:r>
              <a:rPr lang="en" sz="1200"/>
              <a:t>We decided on postcode as the location variable and proceeded with an AIC stepwise feature selection for the rest of predictor variables.</a:t>
            </a:r>
            <a:endParaRPr sz="1200"/>
          </a:p>
        </p:txBody>
      </p:sp>
      <p:sp>
        <p:nvSpPr>
          <p:cNvPr id="234" name="Google Shape;234;p11"/>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235" name="Google Shape;235;p11"/>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990"/>
              <a:buNone/>
            </a:pPr>
            <a:r>
              <a:rPr lang="en" sz="2430"/>
              <a:t>Method (4-1) - MLR (w/ different location variables) Results</a:t>
            </a:r>
            <a:endParaRPr sz="2430"/>
          </a:p>
        </p:txBody>
      </p:sp>
      <p:sp>
        <p:nvSpPr>
          <p:cNvPr id="236" name="Google Shape;236;p11"/>
          <p:cNvSpPr txBox="1"/>
          <p:nvPr/>
        </p:nvSpPr>
        <p:spPr>
          <a:xfrm>
            <a:off x="2242850" y="4313800"/>
            <a:ext cx="5257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3057"/>
                </a:solidFill>
                <a:latin typeface="Roboto"/>
                <a:ea typeface="Roboto"/>
                <a:cs typeface="Roboto"/>
                <a:sym typeface="Roboto"/>
              </a:rPr>
              <a:t>Table 4: Comparison of performance of multiple linear regression with different location variables</a:t>
            </a:r>
            <a:endParaRPr b="0" i="0" sz="900" u="none" cap="none" strike="noStrike">
              <a:solidFill>
                <a:srgbClr val="003057"/>
              </a:solidFill>
              <a:latin typeface="Roboto"/>
              <a:ea typeface="Roboto"/>
              <a:cs typeface="Roboto"/>
              <a:sym typeface="Roboto"/>
            </a:endParaRPr>
          </a:p>
        </p:txBody>
      </p:sp>
      <p:pic>
        <p:nvPicPr>
          <p:cNvPr id="237" name="Google Shape;237;p11"/>
          <p:cNvPicPr preferRelativeResize="0"/>
          <p:nvPr/>
        </p:nvPicPr>
        <p:blipFill rotWithShape="1">
          <a:blip r:embed="rId3">
            <a:alphaModFix/>
          </a:blip>
          <a:srcRect b="0" l="0" r="0" t="0"/>
          <a:stretch/>
        </p:blipFill>
        <p:spPr>
          <a:xfrm>
            <a:off x="416525" y="2749963"/>
            <a:ext cx="8572499" cy="1631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2"/>
          <p:cNvSpPr txBox="1"/>
          <p:nvPr>
            <p:ph idx="1" type="body"/>
          </p:nvPr>
        </p:nvSpPr>
        <p:spPr>
          <a:xfrm>
            <a:off x="342900" y="979250"/>
            <a:ext cx="3801600" cy="3587400"/>
          </a:xfrm>
          <a:prstGeom prst="rect">
            <a:avLst/>
          </a:prstGeom>
          <a:noFill/>
          <a:ln>
            <a:noFill/>
          </a:ln>
        </p:spPr>
        <p:txBody>
          <a:bodyPr anchorCtr="0" anchor="t" bIns="34275" lIns="68575" spcFirstLastPara="1" rIns="68575" wrap="square" tIns="34275">
            <a:normAutofit/>
          </a:bodyPr>
          <a:lstStyle/>
          <a:p>
            <a:pPr indent="-165100" lvl="0" marL="177800" marR="0" rtl="0" algn="l">
              <a:lnSpc>
                <a:spcPct val="150000"/>
              </a:lnSpc>
              <a:spcBef>
                <a:spcPts val="0"/>
              </a:spcBef>
              <a:spcAft>
                <a:spcPts val="0"/>
              </a:spcAft>
              <a:buClr>
                <a:schemeClr val="dk1"/>
              </a:buClr>
              <a:buSzPts val="1200"/>
              <a:buChar char="•"/>
            </a:pPr>
            <a:r>
              <a:rPr b="1" lang="en" sz="1200"/>
              <a:t>Baseline Model:</a:t>
            </a:r>
            <a:r>
              <a:rPr lang="en" sz="1200"/>
              <a:t> Started with a Multiple Linear Regression using all features to predict housing prices.</a:t>
            </a:r>
            <a:endParaRPr sz="1200"/>
          </a:p>
          <a:p>
            <a:pPr indent="-165100" lvl="0" marL="177800" marR="0" rtl="0" algn="l">
              <a:lnSpc>
                <a:spcPct val="150000"/>
              </a:lnSpc>
              <a:spcBef>
                <a:spcPts val="0"/>
              </a:spcBef>
              <a:spcAft>
                <a:spcPts val="0"/>
              </a:spcAft>
              <a:buClr>
                <a:srgbClr val="003057"/>
              </a:buClr>
              <a:buSzPts val="1200"/>
              <a:buChar char="•"/>
            </a:pPr>
            <a:r>
              <a:rPr b="1" lang="en" sz="1200"/>
              <a:t>AIC and Stepwise Selection</a:t>
            </a:r>
            <a:r>
              <a:rPr lang="en" sz="1200"/>
              <a:t>: Used AIC to optimize model simplicity and accuracy by removing less significant features through stepwise selection.</a:t>
            </a:r>
            <a:endParaRPr sz="1200"/>
          </a:p>
          <a:p>
            <a:pPr indent="-165100" lvl="0" marL="177800" marR="0" rtl="0" algn="l">
              <a:lnSpc>
                <a:spcPct val="150000"/>
              </a:lnSpc>
              <a:spcBef>
                <a:spcPts val="0"/>
              </a:spcBef>
              <a:spcAft>
                <a:spcPts val="0"/>
              </a:spcAft>
              <a:buClr>
                <a:srgbClr val="003057"/>
              </a:buClr>
              <a:buSzPts val="1200"/>
              <a:buChar char="•"/>
            </a:pPr>
            <a:r>
              <a:rPr b="1" lang="en" sz="1200"/>
              <a:t>Outcome</a:t>
            </a:r>
            <a:r>
              <a:rPr lang="en" sz="1200"/>
              <a:t>: All features were retained, indicating each variable contributed meaningful information to the model.</a:t>
            </a:r>
            <a:endParaRPr sz="1200"/>
          </a:p>
          <a:p>
            <a:pPr indent="-165100" lvl="0" marL="177800" marR="0" rtl="0" algn="l">
              <a:lnSpc>
                <a:spcPct val="150000"/>
              </a:lnSpc>
              <a:spcBef>
                <a:spcPts val="0"/>
              </a:spcBef>
              <a:spcAft>
                <a:spcPts val="0"/>
              </a:spcAft>
              <a:buClr>
                <a:srgbClr val="003057"/>
              </a:buClr>
              <a:buSzPts val="1200"/>
              <a:buChar char="•"/>
            </a:pPr>
            <a:r>
              <a:rPr b="1" lang="en" sz="1200"/>
              <a:t>Implication</a:t>
            </a:r>
            <a:r>
              <a:rPr lang="en" sz="1200"/>
              <a:t>: Suggests housing prices are influenced by multiple factors, justifying the use of complex models in further analysis.</a:t>
            </a:r>
            <a:endParaRPr sz="1200"/>
          </a:p>
        </p:txBody>
      </p:sp>
      <p:sp>
        <p:nvSpPr>
          <p:cNvPr id="243" name="Google Shape;243;p12"/>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244" name="Google Shape;244;p12"/>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en" sz="2400"/>
              <a:t>Method (4-2) - MLR with AIC stepwise feature selection</a:t>
            </a:r>
            <a:endParaRPr sz="2400"/>
          </a:p>
        </p:txBody>
      </p:sp>
      <p:sp>
        <p:nvSpPr>
          <p:cNvPr id="245" name="Google Shape;245;p12"/>
          <p:cNvSpPr txBox="1"/>
          <p:nvPr/>
        </p:nvSpPr>
        <p:spPr>
          <a:xfrm>
            <a:off x="4748648" y="3899550"/>
            <a:ext cx="368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3057"/>
                </a:solidFill>
                <a:latin typeface="Roboto"/>
                <a:ea typeface="Roboto"/>
                <a:cs typeface="Roboto"/>
                <a:sym typeface="Roboto"/>
              </a:rPr>
              <a:t>Figure 8: Features’ frequency plot during stepwise elimination</a:t>
            </a:r>
            <a:endParaRPr b="0" i="0" sz="1000" u="none" cap="none" strike="noStrike">
              <a:solidFill>
                <a:srgbClr val="003057"/>
              </a:solidFill>
              <a:latin typeface="Roboto"/>
              <a:ea typeface="Roboto"/>
              <a:cs typeface="Roboto"/>
              <a:sym typeface="Roboto"/>
            </a:endParaRPr>
          </a:p>
        </p:txBody>
      </p:sp>
      <p:pic>
        <p:nvPicPr>
          <p:cNvPr id="246" name="Google Shape;246;p12"/>
          <p:cNvPicPr preferRelativeResize="0"/>
          <p:nvPr/>
        </p:nvPicPr>
        <p:blipFill rotWithShape="1">
          <a:blip r:embed="rId3">
            <a:alphaModFix/>
          </a:blip>
          <a:srcRect b="0" l="0" r="0" t="0"/>
          <a:stretch/>
        </p:blipFill>
        <p:spPr>
          <a:xfrm>
            <a:off x="4053462" y="911650"/>
            <a:ext cx="5074076" cy="3084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3"/>
          <p:cNvSpPr txBox="1"/>
          <p:nvPr>
            <p:ph idx="1" type="body"/>
          </p:nvPr>
        </p:nvSpPr>
        <p:spPr>
          <a:xfrm>
            <a:off x="416525" y="1028700"/>
            <a:ext cx="8479200" cy="2148300"/>
          </a:xfrm>
          <a:prstGeom prst="rect">
            <a:avLst/>
          </a:prstGeom>
          <a:noFill/>
          <a:ln>
            <a:noFill/>
          </a:ln>
        </p:spPr>
        <p:txBody>
          <a:bodyPr anchorCtr="0" anchor="t" bIns="34275" lIns="68575" spcFirstLastPara="1" rIns="68575" wrap="square" tIns="34275">
            <a:noAutofit/>
          </a:bodyPr>
          <a:lstStyle/>
          <a:p>
            <a:pPr indent="-165100" lvl="0" marL="177800" marR="0" rtl="0" algn="l">
              <a:lnSpc>
                <a:spcPct val="150000"/>
              </a:lnSpc>
              <a:spcBef>
                <a:spcPts val="0"/>
              </a:spcBef>
              <a:spcAft>
                <a:spcPts val="0"/>
              </a:spcAft>
              <a:buClr>
                <a:schemeClr val="dk1"/>
              </a:buClr>
              <a:buSzPts val="1200"/>
              <a:buFont typeface="Roboto"/>
              <a:buChar char="•"/>
            </a:pPr>
            <a:r>
              <a:rPr b="1" lang="en" sz="1200"/>
              <a:t>Tree Models with Tuning</a:t>
            </a:r>
            <a:r>
              <a:rPr lang="en" sz="1200"/>
              <a:t>:</a:t>
            </a:r>
            <a:endParaRPr sz="1200"/>
          </a:p>
          <a:p>
            <a:pPr indent="-165100" lvl="1" marL="520700" marR="0" rtl="0" algn="l">
              <a:lnSpc>
                <a:spcPct val="150000"/>
              </a:lnSpc>
              <a:spcBef>
                <a:spcPts val="0"/>
              </a:spcBef>
              <a:spcAft>
                <a:spcPts val="0"/>
              </a:spcAft>
              <a:buClr>
                <a:srgbClr val="003057"/>
              </a:buClr>
              <a:buSzPts val="1200"/>
              <a:buFont typeface="Roboto"/>
              <a:buChar char="•"/>
            </a:pPr>
            <a:r>
              <a:rPr lang="en" sz="1200"/>
              <a:t>Random Forest, XGBoost, and AdaBoost, each tested with and without feature selection</a:t>
            </a:r>
            <a:endParaRPr sz="1200"/>
          </a:p>
          <a:p>
            <a:pPr indent="-165100" lvl="0" marL="177800" marR="0" rtl="0" algn="l">
              <a:lnSpc>
                <a:spcPct val="150000"/>
              </a:lnSpc>
              <a:spcBef>
                <a:spcPts val="0"/>
              </a:spcBef>
              <a:spcAft>
                <a:spcPts val="0"/>
              </a:spcAft>
              <a:buClr>
                <a:srgbClr val="003057"/>
              </a:buClr>
              <a:buSzPts val="1200"/>
              <a:buFont typeface="Roboto"/>
              <a:buChar char="•"/>
            </a:pPr>
            <a:r>
              <a:rPr b="1" lang="en" sz="1200"/>
              <a:t>Stacking</a:t>
            </a:r>
            <a:r>
              <a:rPr lang="en" sz="1200"/>
              <a:t>:</a:t>
            </a:r>
            <a:endParaRPr sz="1200"/>
          </a:p>
          <a:p>
            <a:pPr indent="-165100" lvl="1" marL="520700" marR="0" rtl="0" algn="l">
              <a:lnSpc>
                <a:spcPct val="150000"/>
              </a:lnSpc>
              <a:spcBef>
                <a:spcPts val="0"/>
              </a:spcBef>
              <a:spcAft>
                <a:spcPts val="0"/>
              </a:spcAft>
              <a:buClr>
                <a:srgbClr val="003057"/>
              </a:buClr>
              <a:buSzPts val="1200"/>
              <a:buFont typeface="Roboto"/>
              <a:buChar char="•"/>
            </a:pPr>
            <a:r>
              <a:rPr lang="en" sz="1200"/>
              <a:t>Combined RF, XGBoost, and AdaBoost as base models with optimized parameters.</a:t>
            </a:r>
            <a:endParaRPr sz="1200"/>
          </a:p>
          <a:p>
            <a:pPr indent="-165100" lvl="1" marL="520700" marR="0" rtl="0" algn="l">
              <a:lnSpc>
                <a:spcPct val="150000"/>
              </a:lnSpc>
              <a:spcBef>
                <a:spcPts val="0"/>
              </a:spcBef>
              <a:spcAft>
                <a:spcPts val="0"/>
              </a:spcAft>
              <a:buClr>
                <a:srgbClr val="003057"/>
              </a:buClr>
              <a:buSzPts val="1200"/>
              <a:buFont typeface="Roboto"/>
              <a:buChar char="•"/>
            </a:pPr>
            <a:r>
              <a:rPr lang="en" sz="1200"/>
              <a:t>Used a Linear Regression model as the meta model.</a:t>
            </a:r>
            <a:endParaRPr sz="1200"/>
          </a:p>
          <a:p>
            <a:pPr indent="-165100" lvl="0" marL="177800" marR="0" rtl="0" algn="l">
              <a:lnSpc>
                <a:spcPct val="150000"/>
              </a:lnSpc>
              <a:spcBef>
                <a:spcPts val="0"/>
              </a:spcBef>
              <a:spcAft>
                <a:spcPts val="0"/>
              </a:spcAft>
              <a:buClr>
                <a:srgbClr val="003057"/>
              </a:buClr>
              <a:buSzPts val="1200"/>
              <a:buChar char="•"/>
            </a:pPr>
            <a:r>
              <a:rPr b="1" lang="en" sz="1200"/>
              <a:t>Blending</a:t>
            </a:r>
            <a:r>
              <a:rPr lang="en" sz="1200"/>
              <a:t>:</a:t>
            </a:r>
            <a:endParaRPr sz="1200"/>
          </a:p>
          <a:p>
            <a:pPr indent="-165100" lvl="1" marL="520700" marR="0" rtl="0" algn="l">
              <a:lnSpc>
                <a:spcPct val="150000"/>
              </a:lnSpc>
              <a:spcBef>
                <a:spcPts val="0"/>
              </a:spcBef>
              <a:spcAft>
                <a:spcPts val="0"/>
              </a:spcAft>
              <a:buClr>
                <a:srgbClr val="003057"/>
              </a:buClr>
              <a:buSzPts val="1200"/>
              <a:buFont typeface="Roboto"/>
              <a:buChar char="•"/>
            </a:pPr>
            <a:r>
              <a:rPr lang="en" sz="1200"/>
              <a:t>Averaged predictions from the three base models to reduce overfitting.</a:t>
            </a:r>
            <a:endParaRPr sz="1200"/>
          </a:p>
          <a:p>
            <a:pPr indent="-165100" lvl="1" marL="520700" marR="0" rtl="0" algn="l">
              <a:lnSpc>
                <a:spcPct val="150000"/>
              </a:lnSpc>
              <a:spcBef>
                <a:spcPts val="0"/>
              </a:spcBef>
              <a:spcAft>
                <a:spcPts val="0"/>
              </a:spcAft>
              <a:buClr>
                <a:srgbClr val="003057"/>
              </a:buClr>
              <a:buSzPts val="1200"/>
              <a:buFont typeface="Roboto"/>
              <a:buChar char="•"/>
            </a:pPr>
            <a:r>
              <a:rPr lang="en" sz="1200"/>
              <a:t>Averaging approach can be adjusted to improve results.</a:t>
            </a:r>
            <a:endParaRPr sz="1200"/>
          </a:p>
        </p:txBody>
      </p:sp>
      <p:sp>
        <p:nvSpPr>
          <p:cNvPr id="252" name="Google Shape;252;p13"/>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253" name="Google Shape;253;p13"/>
          <p:cNvSpPr txBox="1"/>
          <p:nvPr>
            <p:ph type="title"/>
          </p:nvPr>
        </p:nvSpPr>
        <p:spPr>
          <a:xfrm>
            <a:off x="323125" y="474793"/>
            <a:ext cx="8572500" cy="413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990"/>
              <a:buNone/>
            </a:pPr>
            <a:r>
              <a:rPr lang="en" sz="2400"/>
              <a:t>Method (5) - Trees/ Boosting/ Ensemble models</a:t>
            </a:r>
            <a:endParaRPr sz="2400"/>
          </a:p>
          <a:p>
            <a:pPr indent="0" lvl="0" marL="0" rtl="0" algn="l">
              <a:lnSpc>
                <a:spcPct val="90000"/>
              </a:lnSpc>
              <a:spcBef>
                <a:spcPts val="0"/>
              </a:spcBef>
              <a:spcAft>
                <a:spcPts val="0"/>
              </a:spcAft>
              <a:buSzPts val="990"/>
              <a:buNone/>
            </a:pPr>
            <a:r>
              <a:t/>
            </a:r>
            <a:endParaRPr sz="2430"/>
          </a:p>
        </p:txBody>
      </p:sp>
      <p:graphicFrame>
        <p:nvGraphicFramePr>
          <p:cNvPr id="254" name="Google Shape;254;p13"/>
          <p:cNvGraphicFramePr/>
          <p:nvPr/>
        </p:nvGraphicFramePr>
        <p:xfrm>
          <a:off x="926238" y="3177006"/>
          <a:ext cx="3000000" cy="3000000"/>
        </p:xfrm>
        <a:graphic>
          <a:graphicData uri="http://schemas.openxmlformats.org/drawingml/2006/table">
            <a:tbl>
              <a:tblPr>
                <a:noFill/>
                <a:tableStyleId>{2AC47A3E-F048-471D-B0DB-6763C68F8F6E}</a:tableStyleId>
              </a:tblPr>
              <a:tblGrid>
                <a:gridCol w="1448975"/>
                <a:gridCol w="5917275"/>
              </a:tblGrid>
              <a:tr h="298750">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Models</a:t>
                      </a:r>
                      <a:endParaRPr sz="10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Parameters tested in GridSearchCV (Optimal parameters in </a:t>
                      </a:r>
                      <a:r>
                        <a:rPr lang="en" sz="1000" u="none" cap="none" strike="noStrike">
                          <a:solidFill>
                            <a:srgbClr val="FF0000"/>
                          </a:solidFill>
                          <a:latin typeface="Roboto"/>
                          <a:ea typeface="Roboto"/>
                          <a:cs typeface="Roboto"/>
                          <a:sym typeface="Roboto"/>
                        </a:rPr>
                        <a:t>red</a:t>
                      </a:r>
                      <a:r>
                        <a:rPr lang="en" sz="1000" u="none" cap="none" strike="noStrike">
                          <a:solidFill>
                            <a:schemeClr val="dk1"/>
                          </a:solidFill>
                          <a:latin typeface="Roboto"/>
                          <a:ea typeface="Roboto"/>
                          <a:cs typeface="Roboto"/>
                          <a:sym typeface="Roboto"/>
                        </a:rPr>
                        <a:t>)</a:t>
                      </a:r>
                      <a:endParaRPr sz="10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r h="454950">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Random Forest</a:t>
                      </a:r>
                      <a:endParaRPr sz="10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n_estimators: [50, 100, </a:t>
                      </a:r>
                      <a:r>
                        <a:rPr lang="en" sz="1000" u="none" cap="none" strike="noStrike">
                          <a:solidFill>
                            <a:srgbClr val="FF0000"/>
                          </a:solidFill>
                          <a:latin typeface="Roboto"/>
                          <a:ea typeface="Roboto"/>
                          <a:cs typeface="Roboto"/>
                          <a:sym typeface="Roboto"/>
                        </a:rPr>
                        <a:t>200</a:t>
                      </a:r>
                      <a:r>
                        <a:rPr lang="en" sz="1000" u="none" cap="none" strike="noStrike">
                          <a:solidFill>
                            <a:schemeClr val="dk1"/>
                          </a:solidFill>
                          <a:latin typeface="Roboto"/>
                          <a:ea typeface="Roboto"/>
                          <a:cs typeface="Roboto"/>
                          <a:sym typeface="Roboto"/>
                        </a:rPr>
                        <a:t>], max_depth: [10, </a:t>
                      </a:r>
                      <a:r>
                        <a:rPr lang="en" sz="1000" u="none" cap="none" strike="noStrike">
                          <a:solidFill>
                            <a:srgbClr val="FF0000"/>
                          </a:solidFill>
                          <a:latin typeface="Roboto"/>
                          <a:ea typeface="Roboto"/>
                          <a:cs typeface="Roboto"/>
                          <a:sym typeface="Roboto"/>
                        </a:rPr>
                        <a:t>20</a:t>
                      </a:r>
                      <a:r>
                        <a:rPr lang="en" sz="1000" u="none" cap="none" strike="noStrike">
                          <a:solidFill>
                            <a:schemeClr val="dk1"/>
                          </a:solidFill>
                          <a:latin typeface="Roboto"/>
                          <a:ea typeface="Roboto"/>
                          <a:cs typeface="Roboto"/>
                          <a:sym typeface="Roboto"/>
                        </a:rPr>
                        <a:t>, None], min_samples_split: [2, </a:t>
                      </a:r>
                      <a:r>
                        <a:rPr lang="en" sz="1000" u="none" cap="none" strike="noStrike">
                          <a:solidFill>
                            <a:srgbClr val="FF0000"/>
                          </a:solidFill>
                          <a:latin typeface="Roboto"/>
                          <a:ea typeface="Roboto"/>
                          <a:cs typeface="Roboto"/>
                          <a:sym typeface="Roboto"/>
                        </a:rPr>
                        <a:t>10</a:t>
                      </a:r>
                      <a:r>
                        <a:rPr lang="en" sz="1000" u="none" cap="none" strike="noStrike">
                          <a:solidFill>
                            <a:schemeClr val="dk1"/>
                          </a:solidFill>
                          <a:latin typeface="Roboto"/>
                          <a:ea typeface="Roboto"/>
                          <a:cs typeface="Roboto"/>
                          <a:sym typeface="Roboto"/>
                        </a:rPr>
                        <a:t>],</a:t>
                      </a:r>
                      <a:endParaRPr sz="1000" u="none" cap="none" strike="noStrike">
                        <a:solidFill>
                          <a:schemeClr val="dk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Feature selection with RandomForestRegressor</a:t>
                      </a:r>
                      <a:endParaRPr sz="10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4950">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XGBoost</a:t>
                      </a:r>
                      <a:endParaRPr sz="10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n_estimators: [50, 100, </a:t>
                      </a:r>
                      <a:r>
                        <a:rPr lang="en" sz="1000" u="none" cap="none" strike="noStrike">
                          <a:solidFill>
                            <a:srgbClr val="FF0000"/>
                          </a:solidFill>
                          <a:latin typeface="Roboto"/>
                          <a:ea typeface="Roboto"/>
                          <a:cs typeface="Roboto"/>
                          <a:sym typeface="Roboto"/>
                        </a:rPr>
                        <a:t>200</a:t>
                      </a:r>
                      <a:r>
                        <a:rPr lang="en" sz="1000" u="none" cap="none" strike="noStrike">
                          <a:solidFill>
                            <a:schemeClr val="dk1"/>
                          </a:solidFill>
                          <a:latin typeface="Roboto"/>
                          <a:ea typeface="Roboto"/>
                          <a:cs typeface="Roboto"/>
                          <a:sym typeface="Roboto"/>
                        </a:rPr>
                        <a:t>], max_depth: [3, </a:t>
                      </a:r>
                      <a:r>
                        <a:rPr lang="en" sz="1000" u="none" cap="none" strike="noStrike">
                          <a:solidFill>
                            <a:srgbClr val="FF0000"/>
                          </a:solidFill>
                          <a:latin typeface="Roboto"/>
                          <a:ea typeface="Roboto"/>
                          <a:cs typeface="Roboto"/>
                          <a:sym typeface="Roboto"/>
                        </a:rPr>
                        <a:t>6</a:t>
                      </a:r>
                      <a:r>
                        <a:rPr lang="en" sz="1000" u="none" cap="none" strike="noStrike">
                          <a:solidFill>
                            <a:schemeClr val="dk1"/>
                          </a:solidFill>
                          <a:latin typeface="Roboto"/>
                          <a:ea typeface="Roboto"/>
                          <a:cs typeface="Roboto"/>
                          <a:sym typeface="Roboto"/>
                        </a:rPr>
                        <a:t>, 10], learning_rate: [0.01, </a:t>
                      </a:r>
                      <a:r>
                        <a:rPr lang="en" sz="1000" u="none" cap="none" strike="noStrike">
                          <a:solidFill>
                            <a:srgbClr val="FF0000"/>
                          </a:solidFill>
                          <a:latin typeface="Roboto"/>
                          <a:ea typeface="Roboto"/>
                          <a:cs typeface="Roboto"/>
                          <a:sym typeface="Roboto"/>
                        </a:rPr>
                        <a:t>0.1</a:t>
                      </a:r>
                      <a:r>
                        <a:rPr lang="en" sz="1000" u="none" cap="none" strike="noStrike">
                          <a:solidFill>
                            <a:schemeClr val="dk1"/>
                          </a:solidFill>
                          <a:latin typeface="Roboto"/>
                          <a:ea typeface="Roboto"/>
                          <a:cs typeface="Roboto"/>
                          <a:sym typeface="Roboto"/>
                        </a:rPr>
                        <a:t>, 0.2],</a:t>
                      </a:r>
                      <a:endParaRPr sz="1000" u="none" cap="none" strike="noStrike">
                        <a:solidFill>
                          <a:schemeClr val="dk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Feature selection with XGBRegressor</a:t>
                      </a:r>
                      <a:endParaRPr sz="10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8750">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AdaBoost</a:t>
                      </a:r>
                      <a:endParaRPr sz="10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chemeClr val="dk1"/>
                          </a:solidFill>
                          <a:latin typeface="Roboto"/>
                          <a:ea typeface="Roboto"/>
                          <a:cs typeface="Roboto"/>
                          <a:sym typeface="Roboto"/>
                        </a:rPr>
                        <a:t>n_estimators: [50, </a:t>
                      </a:r>
                      <a:r>
                        <a:rPr lang="en" sz="1000" u="none" cap="none" strike="noStrike">
                          <a:solidFill>
                            <a:srgbClr val="FF0000"/>
                          </a:solidFill>
                          <a:latin typeface="Roboto"/>
                          <a:ea typeface="Roboto"/>
                          <a:cs typeface="Roboto"/>
                          <a:sym typeface="Roboto"/>
                        </a:rPr>
                        <a:t>100</a:t>
                      </a:r>
                      <a:r>
                        <a:rPr lang="en" sz="1000" u="none" cap="none" strike="noStrike">
                          <a:solidFill>
                            <a:schemeClr val="dk1"/>
                          </a:solidFill>
                          <a:latin typeface="Roboto"/>
                          <a:ea typeface="Roboto"/>
                          <a:cs typeface="Roboto"/>
                          <a:sym typeface="Roboto"/>
                        </a:rPr>
                        <a:t>, 200], learning_rate: [0.01, </a:t>
                      </a:r>
                      <a:r>
                        <a:rPr lang="en" sz="1000" u="none" cap="none" strike="noStrike">
                          <a:solidFill>
                            <a:srgbClr val="FF0000"/>
                          </a:solidFill>
                          <a:latin typeface="Roboto"/>
                          <a:ea typeface="Roboto"/>
                          <a:cs typeface="Roboto"/>
                          <a:sym typeface="Roboto"/>
                        </a:rPr>
                        <a:t>0.1</a:t>
                      </a:r>
                      <a:r>
                        <a:rPr lang="en" sz="1000" u="none" cap="none" strike="noStrike">
                          <a:solidFill>
                            <a:schemeClr val="dk1"/>
                          </a:solidFill>
                          <a:latin typeface="Roboto"/>
                          <a:ea typeface="Roboto"/>
                          <a:cs typeface="Roboto"/>
                          <a:sym typeface="Roboto"/>
                        </a:rPr>
                        <a:t>, 1]</a:t>
                      </a:r>
                      <a:endParaRPr sz="1000" u="none" cap="none" strike="noStrike">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55" name="Google Shape;255;p13"/>
          <p:cNvSpPr txBox="1"/>
          <p:nvPr/>
        </p:nvSpPr>
        <p:spPr>
          <a:xfrm>
            <a:off x="3079349" y="4800650"/>
            <a:ext cx="4133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a:ea typeface="Roboto"/>
                <a:cs typeface="Roboto"/>
                <a:sym typeface="Roboto"/>
              </a:rPr>
              <a:t>Table 5: Table of parameters tested with optimal parameters for tree models</a:t>
            </a:r>
            <a:endParaRPr b="0" i="0" sz="900" u="none" cap="none" strike="noStrike">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4"/>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261" name="Google Shape;261;p14"/>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en"/>
              <a:t>Results of All Models Tested</a:t>
            </a:r>
            <a:endParaRPr/>
          </a:p>
        </p:txBody>
      </p:sp>
      <p:pic>
        <p:nvPicPr>
          <p:cNvPr id="262" name="Google Shape;262;p14"/>
          <p:cNvPicPr preferRelativeResize="0"/>
          <p:nvPr/>
        </p:nvPicPr>
        <p:blipFill rotWithShape="1">
          <a:blip r:embed="rId3">
            <a:alphaModFix/>
          </a:blip>
          <a:srcRect b="0" l="0" r="0" t="0"/>
          <a:stretch/>
        </p:blipFill>
        <p:spPr>
          <a:xfrm>
            <a:off x="634450" y="1028704"/>
            <a:ext cx="7875101" cy="3358125"/>
          </a:xfrm>
          <a:prstGeom prst="rect">
            <a:avLst/>
          </a:prstGeom>
          <a:noFill/>
          <a:ln>
            <a:noFill/>
          </a:ln>
        </p:spPr>
      </p:pic>
      <p:sp>
        <p:nvSpPr>
          <p:cNvPr id="263" name="Google Shape;263;p14"/>
          <p:cNvSpPr txBox="1"/>
          <p:nvPr/>
        </p:nvSpPr>
        <p:spPr>
          <a:xfrm>
            <a:off x="2591979" y="4347275"/>
            <a:ext cx="3738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3057"/>
                </a:solidFill>
                <a:latin typeface="Roboto"/>
                <a:ea typeface="Roboto"/>
                <a:cs typeface="Roboto"/>
                <a:sym typeface="Roboto"/>
              </a:rPr>
              <a:t>Table 6: Consolidated results of all models ran, ranked by MSE</a:t>
            </a:r>
            <a:endParaRPr b="0" i="0" sz="1000" u="none" cap="none" strike="noStrike">
              <a:solidFill>
                <a:srgbClr val="003057"/>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5"/>
          <p:cNvSpPr txBox="1"/>
          <p:nvPr>
            <p:ph idx="1" type="body"/>
          </p:nvPr>
        </p:nvSpPr>
        <p:spPr>
          <a:xfrm>
            <a:off x="416525" y="1028700"/>
            <a:ext cx="8572500" cy="3484800"/>
          </a:xfrm>
          <a:prstGeom prst="rect">
            <a:avLst/>
          </a:prstGeom>
          <a:noFill/>
          <a:ln>
            <a:noFill/>
          </a:ln>
        </p:spPr>
        <p:txBody>
          <a:bodyPr anchorCtr="0" anchor="t" bIns="34275" lIns="68575" spcFirstLastPara="1" rIns="68575" wrap="square" tIns="34275">
            <a:noAutofit/>
          </a:bodyPr>
          <a:lstStyle/>
          <a:p>
            <a:pPr indent="-165100" lvl="0" marL="177800" rtl="0" algn="l">
              <a:lnSpc>
                <a:spcPct val="150000"/>
              </a:lnSpc>
              <a:spcBef>
                <a:spcPts val="0"/>
              </a:spcBef>
              <a:spcAft>
                <a:spcPts val="0"/>
              </a:spcAft>
              <a:buClr>
                <a:schemeClr val="dk1"/>
              </a:buClr>
              <a:buSzPts val="1200"/>
              <a:buChar char="•"/>
            </a:pPr>
            <a:r>
              <a:rPr lang="en" sz="1200">
                <a:solidFill>
                  <a:schemeClr val="dk1"/>
                </a:solidFill>
              </a:rPr>
              <a:t>In summary, this project analyzes transactional housing data in Melbourne and performs data preparation to create a clean dataset. Various methods are then tested with iterative variable selection.</a:t>
            </a:r>
            <a:endParaRPr sz="1200"/>
          </a:p>
          <a:p>
            <a:pPr indent="-165100" lvl="0" marL="177800" marR="0" rtl="0" algn="l">
              <a:lnSpc>
                <a:spcPct val="150000"/>
              </a:lnSpc>
              <a:spcBef>
                <a:spcPts val="0"/>
              </a:spcBef>
              <a:spcAft>
                <a:spcPts val="0"/>
              </a:spcAft>
              <a:buClr>
                <a:srgbClr val="003057"/>
              </a:buClr>
              <a:buSzPts val="1200"/>
              <a:buFont typeface="Roboto"/>
              <a:buChar char="•"/>
            </a:pPr>
            <a:r>
              <a:rPr lang="en" sz="1200"/>
              <a:t>Based on the MSE values, the best performing model is the stacked ensemble model which explains 83.9% of the variability in the response variable. </a:t>
            </a:r>
            <a:endParaRPr sz="1200"/>
          </a:p>
          <a:p>
            <a:pPr indent="-165100" lvl="1" marL="520700" marR="0" rtl="0" algn="l">
              <a:lnSpc>
                <a:spcPct val="150000"/>
              </a:lnSpc>
              <a:spcBef>
                <a:spcPts val="0"/>
              </a:spcBef>
              <a:spcAft>
                <a:spcPts val="0"/>
              </a:spcAft>
              <a:buClr>
                <a:srgbClr val="003057"/>
              </a:buClr>
              <a:buSzPts val="1200"/>
              <a:buFont typeface="Roboto"/>
              <a:buChar char="•"/>
            </a:pPr>
            <a:r>
              <a:rPr lang="en" sz="1200"/>
              <a:t>The model deems all variables as important and is in line with our overall findings from other model analyses. </a:t>
            </a:r>
            <a:endParaRPr sz="1200"/>
          </a:p>
          <a:p>
            <a:pPr indent="-165100" lvl="1" marL="520700" marR="0" rtl="0" algn="l">
              <a:lnSpc>
                <a:spcPct val="150000"/>
              </a:lnSpc>
              <a:spcBef>
                <a:spcPts val="0"/>
              </a:spcBef>
              <a:spcAft>
                <a:spcPts val="0"/>
              </a:spcAft>
              <a:buClr>
                <a:srgbClr val="003057"/>
              </a:buClr>
              <a:buSzPts val="1200"/>
              <a:buFont typeface="Roboto"/>
              <a:buChar char="•"/>
            </a:pPr>
            <a:r>
              <a:rPr lang="en" sz="1200"/>
              <a:t>We could see that feature selection on the optimized model always gave worse results than the optimized base model itself.</a:t>
            </a:r>
            <a:endParaRPr sz="1200"/>
          </a:p>
          <a:p>
            <a:pPr indent="-165100" lvl="0" marL="177800" rtl="0" algn="l">
              <a:lnSpc>
                <a:spcPct val="150000"/>
              </a:lnSpc>
              <a:spcBef>
                <a:spcPts val="0"/>
              </a:spcBef>
              <a:spcAft>
                <a:spcPts val="0"/>
              </a:spcAft>
              <a:buClr>
                <a:srgbClr val="003057"/>
              </a:buClr>
              <a:buSzPts val="1200"/>
              <a:buFont typeface="Roboto"/>
              <a:buChar char="•"/>
            </a:pPr>
            <a:r>
              <a:rPr lang="en" sz="1200"/>
              <a:t>To further enhance our model, additional exploration is needed to include other features with greater explanatory power, such as the age of the house or the building size, which were previously excluded due to the large number of missing values.</a:t>
            </a:r>
            <a:endParaRPr sz="1200"/>
          </a:p>
          <a:p>
            <a:pPr indent="-165100" lvl="0" marL="177800" rtl="0" algn="l">
              <a:lnSpc>
                <a:spcPct val="150000"/>
              </a:lnSpc>
              <a:spcBef>
                <a:spcPts val="0"/>
              </a:spcBef>
              <a:spcAft>
                <a:spcPts val="0"/>
              </a:spcAft>
              <a:buClr>
                <a:schemeClr val="dk1"/>
              </a:buClr>
              <a:buSzPts val="1200"/>
              <a:buChar char="•"/>
            </a:pPr>
            <a:r>
              <a:rPr lang="en" sz="1200"/>
              <a:t>In order to test the robustness of the model, it is recommended to test the model with the housing price datasets from other cities and evaluate the accuracy. </a:t>
            </a:r>
            <a:endParaRPr sz="1200"/>
          </a:p>
        </p:txBody>
      </p:sp>
      <p:sp>
        <p:nvSpPr>
          <p:cNvPr id="269" name="Google Shape;269;p15"/>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270" name="Google Shape;270;p15"/>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en"/>
              <a:t>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
          <p:cNvSpPr txBox="1"/>
          <p:nvPr>
            <p:ph idx="1" type="body"/>
          </p:nvPr>
        </p:nvSpPr>
        <p:spPr>
          <a:xfrm>
            <a:off x="285750" y="911625"/>
            <a:ext cx="7926000" cy="2460900"/>
          </a:xfrm>
          <a:prstGeom prst="rect">
            <a:avLst/>
          </a:prstGeom>
          <a:noFill/>
          <a:ln>
            <a:noFill/>
          </a:ln>
        </p:spPr>
        <p:txBody>
          <a:bodyPr anchorCtr="0" anchor="t" bIns="34275" lIns="68575" spcFirstLastPara="1" rIns="68575" wrap="square" tIns="34275">
            <a:noAutofit/>
          </a:bodyPr>
          <a:lstStyle/>
          <a:p>
            <a:pPr indent="-165100" lvl="0" marL="177800" rtl="0" algn="l">
              <a:lnSpc>
                <a:spcPct val="150000"/>
              </a:lnSpc>
              <a:spcBef>
                <a:spcPts val="0"/>
              </a:spcBef>
              <a:spcAft>
                <a:spcPts val="0"/>
              </a:spcAft>
              <a:buSzPts val="1200"/>
              <a:buChar char="•"/>
            </a:pPr>
            <a:r>
              <a:rPr b="1" lang="en" sz="1200"/>
              <a:t>Why It Matters</a:t>
            </a:r>
            <a:endParaRPr b="1" sz="1200"/>
          </a:p>
          <a:p>
            <a:pPr indent="-165100" lvl="1" marL="520700" rtl="0" algn="l">
              <a:lnSpc>
                <a:spcPct val="150000"/>
              </a:lnSpc>
              <a:spcBef>
                <a:spcPts val="0"/>
              </a:spcBef>
              <a:spcAft>
                <a:spcPts val="0"/>
              </a:spcAft>
              <a:buSzPts val="1200"/>
              <a:buChar char="•"/>
            </a:pPr>
            <a:r>
              <a:rPr lang="en" sz="1200"/>
              <a:t>Buying a home is a major financial decision, yet market volatility and numerous influencing factors create uncertainty.</a:t>
            </a:r>
            <a:endParaRPr sz="1200"/>
          </a:p>
          <a:p>
            <a:pPr indent="-165100" lvl="1" marL="520700" rtl="0" algn="l">
              <a:lnSpc>
                <a:spcPct val="150000"/>
              </a:lnSpc>
              <a:spcBef>
                <a:spcPts val="0"/>
              </a:spcBef>
              <a:spcAft>
                <a:spcPts val="0"/>
              </a:spcAft>
              <a:buSzPts val="1200"/>
              <a:buChar char="•"/>
            </a:pPr>
            <a:r>
              <a:rPr lang="en" sz="1200"/>
              <a:t>Accurate predictions can provide confidence and clarity for buyers and sellers.</a:t>
            </a:r>
            <a:endParaRPr sz="1200"/>
          </a:p>
          <a:p>
            <a:pPr indent="-165100" lvl="0" marL="177800" rtl="0" algn="l">
              <a:lnSpc>
                <a:spcPct val="150000"/>
              </a:lnSpc>
              <a:spcBef>
                <a:spcPts val="0"/>
              </a:spcBef>
              <a:spcAft>
                <a:spcPts val="0"/>
              </a:spcAft>
              <a:buSzPts val="1200"/>
              <a:buChar char="•"/>
            </a:pPr>
            <a:r>
              <a:rPr b="1" lang="en" sz="1200"/>
              <a:t>Approach</a:t>
            </a:r>
            <a:endParaRPr b="1" sz="1200"/>
          </a:p>
          <a:p>
            <a:pPr indent="-165100" lvl="1" marL="520700" rtl="0" algn="l">
              <a:lnSpc>
                <a:spcPct val="150000"/>
              </a:lnSpc>
              <a:spcBef>
                <a:spcPts val="0"/>
              </a:spcBef>
              <a:spcAft>
                <a:spcPts val="0"/>
              </a:spcAft>
              <a:buSzPts val="1200"/>
              <a:buChar char="•"/>
            </a:pPr>
            <a:r>
              <a:rPr lang="en" sz="1200"/>
              <a:t>Utilize ML techniques to predict house prices.</a:t>
            </a:r>
            <a:endParaRPr sz="1200"/>
          </a:p>
          <a:p>
            <a:pPr indent="-165100" lvl="1" marL="520700" rtl="0" algn="l">
              <a:lnSpc>
                <a:spcPct val="150000"/>
              </a:lnSpc>
              <a:spcBef>
                <a:spcPts val="0"/>
              </a:spcBef>
              <a:spcAft>
                <a:spcPts val="0"/>
              </a:spcAft>
              <a:buSzPts val="1200"/>
              <a:buChar char="•"/>
            </a:pPr>
            <a:r>
              <a:rPr lang="en" sz="1200"/>
              <a:t>Identify key factors impacting price fluctuations.</a:t>
            </a:r>
            <a:endParaRPr sz="1200"/>
          </a:p>
          <a:p>
            <a:pPr indent="-165100" lvl="0" marL="177800" rtl="0" algn="l">
              <a:lnSpc>
                <a:spcPct val="150000"/>
              </a:lnSpc>
              <a:spcBef>
                <a:spcPts val="0"/>
              </a:spcBef>
              <a:spcAft>
                <a:spcPts val="0"/>
              </a:spcAft>
              <a:buSzPts val="1200"/>
              <a:buChar char="•"/>
            </a:pPr>
            <a:r>
              <a:rPr b="1" lang="en" sz="1200"/>
              <a:t>Expected Impact</a:t>
            </a:r>
            <a:endParaRPr b="1" sz="1200"/>
          </a:p>
          <a:p>
            <a:pPr indent="-165100" lvl="1" marL="520700" rtl="0" algn="l">
              <a:lnSpc>
                <a:spcPct val="150000"/>
              </a:lnSpc>
              <a:spcBef>
                <a:spcPts val="0"/>
              </a:spcBef>
              <a:spcAft>
                <a:spcPts val="0"/>
              </a:spcAft>
              <a:buSzPts val="1200"/>
              <a:buChar char="•"/>
            </a:pPr>
            <a:r>
              <a:rPr lang="en" sz="1200"/>
              <a:t>Improve decision-making for stakeholders.</a:t>
            </a:r>
            <a:endParaRPr sz="1200"/>
          </a:p>
          <a:p>
            <a:pPr indent="-165100" lvl="1" marL="520700" rtl="0" algn="l">
              <a:lnSpc>
                <a:spcPct val="150000"/>
              </a:lnSpc>
              <a:spcBef>
                <a:spcPts val="0"/>
              </a:spcBef>
              <a:spcAft>
                <a:spcPts val="0"/>
              </a:spcAft>
              <a:buSzPts val="1200"/>
              <a:buChar char="•"/>
            </a:pPr>
            <a:r>
              <a:rPr lang="en" sz="1200"/>
              <a:t>Offer insights into critical factors, enhancing market understanding.</a:t>
            </a:r>
            <a:endParaRPr sz="1200"/>
          </a:p>
        </p:txBody>
      </p:sp>
      <p:sp>
        <p:nvSpPr>
          <p:cNvPr id="147" name="Google Shape;147;p2"/>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en" sz="2400"/>
              <a:t>Predicting House Prices in Melbourne Using ML</a:t>
            </a:r>
            <a:endParaRPr sz="2400"/>
          </a:p>
        </p:txBody>
      </p:sp>
      <p:sp>
        <p:nvSpPr>
          <p:cNvPr id="148" name="Google Shape;148;p2"/>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
          <p:cNvSpPr txBox="1"/>
          <p:nvPr>
            <p:ph idx="1" type="body"/>
          </p:nvPr>
        </p:nvSpPr>
        <p:spPr>
          <a:xfrm>
            <a:off x="285750" y="911625"/>
            <a:ext cx="8572500" cy="2721300"/>
          </a:xfrm>
          <a:prstGeom prst="rect">
            <a:avLst/>
          </a:prstGeom>
          <a:noFill/>
          <a:ln>
            <a:noFill/>
          </a:ln>
        </p:spPr>
        <p:txBody>
          <a:bodyPr anchorCtr="0" anchor="t" bIns="34275" lIns="68575" spcFirstLastPara="1" rIns="68575" wrap="square" tIns="34275">
            <a:normAutofit/>
          </a:bodyPr>
          <a:lstStyle/>
          <a:p>
            <a:pPr indent="-165100" lvl="0" marL="177800" rtl="0" algn="l">
              <a:lnSpc>
                <a:spcPct val="150000"/>
              </a:lnSpc>
              <a:spcBef>
                <a:spcPts val="0"/>
              </a:spcBef>
              <a:spcAft>
                <a:spcPts val="0"/>
              </a:spcAft>
              <a:buSzPts val="1200"/>
              <a:buChar char="•"/>
            </a:pPr>
            <a:r>
              <a:rPr b="1" lang="en" sz="1200"/>
              <a:t>Dataset Overview</a:t>
            </a:r>
            <a:r>
              <a:rPr lang="en" sz="1200"/>
              <a:t>: 34,857 housing transactions in Melbourne (2016-2018) from Domain.com.au</a:t>
            </a:r>
            <a:endParaRPr sz="1200"/>
          </a:p>
          <a:p>
            <a:pPr indent="-165100" lvl="1" marL="520700" rtl="0" algn="l">
              <a:lnSpc>
                <a:spcPct val="150000"/>
              </a:lnSpc>
              <a:spcBef>
                <a:spcPts val="0"/>
              </a:spcBef>
              <a:spcAft>
                <a:spcPts val="0"/>
              </a:spcAft>
              <a:buClr>
                <a:schemeClr val="dk1"/>
              </a:buClr>
              <a:buSzPts val="1200"/>
              <a:buChar char="•"/>
            </a:pPr>
            <a:r>
              <a:rPr lang="en" sz="1200"/>
              <a:t>Target Variable: "Price"</a:t>
            </a:r>
            <a:endParaRPr sz="1200"/>
          </a:p>
          <a:p>
            <a:pPr indent="-165100" lvl="1" marL="520700" rtl="0" algn="l">
              <a:lnSpc>
                <a:spcPct val="150000"/>
              </a:lnSpc>
              <a:spcBef>
                <a:spcPts val="0"/>
              </a:spcBef>
              <a:spcAft>
                <a:spcPts val="0"/>
              </a:spcAft>
              <a:buClr>
                <a:schemeClr val="dk1"/>
              </a:buClr>
              <a:buSzPts val="1200"/>
              <a:buChar char="•"/>
            </a:pPr>
            <a:r>
              <a:rPr lang="en" sz="1200"/>
              <a:t>Predictor Variables: 19 total</a:t>
            </a:r>
            <a:endParaRPr sz="1200"/>
          </a:p>
          <a:p>
            <a:pPr indent="-165100" lvl="2" marL="863600" rtl="0" algn="l">
              <a:lnSpc>
                <a:spcPct val="150000"/>
              </a:lnSpc>
              <a:spcBef>
                <a:spcPts val="0"/>
              </a:spcBef>
              <a:spcAft>
                <a:spcPts val="0"/>
              </a:spcAft>
              <a:buClr>
                <a:schemeClr val="dk1"/>
              </a:buClr>
              <a:buSzPts val="1200"/>
              <a:buChar char="•"/>
            </a:pPr>
            <a:r>
              <a:rPr lang="en" sz="1200"/>
              <a:t>Location-related (8): Suburb, Address, Distance, Regionname, CouncilArea, Lat, Long, Postcode</a:t>
            </a:r>
            <a:endParaRPr sz="1200"/>
          </a:p>
          <a:p>
            <a:pPr indent="-165100" lvl="2" marL="863600" rtl="0" algn="l">
              <a:lnSpc>
                <a:spcPct val="150000"/>
              </a:lnSpc>
              <a:spcBef>
                <a:spcPts val="0"/>
              </a:spcBef>
              <a:spcAft>
                <a:spcPts val="0"/>
              </a:spcAft>
              <a:buClr>
                <a:schemeClr val="dk1"/>
              </a:buClr>
              <a:buSzPts val="1200"/>
              <a:buChar char="•"/>
            </a:pPr>
            <a:r>
              <a:rPr lang="en" sz="1200"/>
              <a:t>House-related (7): Bedroom2, Bathrooms, Car, Landsize, BuildingArea, Type, YearBuilt</a:t>
            </a:r>
            <a:endParaRPr sz="1200"/>
          </a:p>
          <a:p>
            <a:pPr indent="-165100" lvl="2" marL="863600" rtl="0" algn="l">
              <a:lnSpc>
                <a:spcPct val="150000"/>
              </a:lnSpc>
              <a:spcBef>
                <a:spcPts val="0"/>
              </a:spcBef>
              <a:spcAft>
                <a:spcPts val="0"/>
              </a:spcAft>
              <a:buClr>
                <a:schemeClr val="dk1"/>
              </a:buClr>
              <a:buSzPts val="1200"/>
              <a:buChar char="•"/>
            </a:pPr>
            <a:r>
              <a:rPr lang="en" sz="1200"/>
              <a:t>Sale-related (4): Seller, Method, Date, Propertycount</a:t>
            </a:r>
            <a:endParaRPr sz="1200"/>
          </a:p>
          <a:p>
            <a:pPr indent="-165100" lvl="0" marL="177800" rtl="0" algn="l">
              <a:lnSpc>
                <a:spcPct val="150000"/>
              </a:lnSpc>
              <a:spcBef>
                <a:spcPts val="0"/>
              </a:spcBef>
              <a:spcAft>
                <a:spcPts val="0"/>
              </a:spcAft>
              <a:buClr>
                <a:schemeClr val="dk1"/>
              </a:buClr>
              <a:buSzPts val="1200"/>
              <a:buChar char="•"/>
            </a:pPr>
            <a:r>
              <a:rPr b="1" lang="en" sz="1200"/>
              <a:t>Data Preparation</a:t>
            </a:r>
            <a:r>
              <a:rPr lang="en" sz="1200"/>
              <a:t>:</a:t>
            </a:r>
            <a:endParaRPr sz="1200"/>
          </a:p>
          <a:p>
            <a:pPr indent="457200" lvl="0" marL="0" rtl="0" algn="l">
              <a:lnSpc>
                <a:spcPct val="150000"/>
              </a:lnSpc>
              <a:spcBef>
                <a:spcPts val="0"/>
              </a:spcBef>
              <a:spcAft>
                <a:spcPts val="0"/>
              </a:spcAft>
              <a:buSzPts val="1400"/>
              <a:buNone/>
            </a:pPr>
            <a:r>
              <a:rPr lang="en" sz="1200"/>
              <a:t>1. Dropped irrelevant columns (Seller, Method)</a:t>
            </a:r>
            <a:endParaRPr sz="1200"/>
          </a:p>
          <a:p>
            <a:pPr indent="457200" lvl="0" marL="0" rtl="0" algn="l">
              <a:lnSpc>
                <a:spcPct val="150000"/>
              </a:lnSpc>
              <a:spcBef>
                <a:spcPts val="0"/>
              </a:spcBef>
              <a:spcAft>
                <a:spcPts val="0"/>
              </a:spcAft>
              <a:buSzPts val="1400"/>
              <a:buNone/>
            </a:pPr>
            <a:r>
              <a:rPr lang="en" sz="1200"/>
              <a:t>2. Addressed missing data through removal or imputation methods for accurate modeling.</a:t>
            </a:r>
            <a:endParaRPr sz="1200"/>
          </a:p>
          <a:p>
            <a:pPr indent="457200" lvl="0" marL="0" rtl="0" algn="l">
              <a:lnSpc>
                <a:spcPct val="150000"/>
              </a:lnSpc>
              <a:spcBef>
                <a:spcPts val="0"/>
              </a:spcBef>
              <a:spcAft>
                <a:spcPts val="0"/>
              </a:spcAft>
              <a:buSzPts val="1400"/>
              <a:buNone/>
            </a:pPr>
            <a:r>
              <a:rPr lang="en" sz="1200"/>
              <a:t>3. Removed outliers using the Z-score method</a:t>
            </a:r>
            <a:endParaRPr sz="1200"/>
          </a:p>
        </p:txBody>
      </p:sp>
      <p:sp>
        <p:nvSpPr>
          <p:cNvPr id="154" name="Google Shape;154;p3"/>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sz="2400"/>
              <a:t>Data Source and Preparation</a:t>
            </a:r>
            <a:endParaRPr sz="2400"/>
          </a:p>
        </p:txBody>
      </p:sp>
      <p:sp>
        <p:nvSpPr>
          <p:cNvPr id="155" name="Google Shape;155;p3"/>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
          <p:cNvSpPr txBox="1"/>
          <p:nvPr>
            <p:ph idx="1" type="body"/>
          </p:nvPr>
        </p:nvSpPr>
        <p:spPr>
          <a:xfrm>
            <a:off x="285750" y="911625"/>
            <a:ext cx="4759200" cy="3725400"/>
          </a:xfrm>
          <a:prstGeom prst="rect">
            <a:avLst/>
          </a:prstGeom>
          <a:noFill/>
          <a:ln>
            <a:noFill/>
          </a:ln>
        </p:spPr>
        <p:txBody>
          <a:bodyPr anchorCtr="0" anchor="t" bIns="34275" lIns="68575" spcFirstLastPara="1" rIns="68575" wrap="square" tIns="34275">
            <a:noAutofit/>
          </a:bodyPr>
          <a:lstStyle/>
          <a:p>
            <a:pPr indent="-165100" lvl="0" marL="177800" rtl="0" algn="l">
              <a:lnSpc>
                <a:spcPct val="130000"/>
              </a:lnSpc>
              <a:spcBef>
                <a:spcPts val="0"/>
              </a:spcBef>
              <a:spcAft>
                <a:spcPts val="0"/>
              </a:spcAft>
              <a:buClr>
                <a:schemeClr val="dk1"/>
              </a:buClr>
              <a:buSzPts val="1200"/>
              <a:buFont typeface="Roboto"/>
              <a:buChar char="•"/>
            </a:pPr>
            <a:r>
              <a:rPr b="1" lang="en" sz="1200">
                <a:solidFill>
                  <a:schemeClr val="dk1"/>
                </a:solidFill>
              </a:rPr>
              <a:t>Dealing with Missing Data</a:t>
            </a:r>
            <a:endParaRPr b="1" sz="1200">
              <a:solidFill>
                <a:schemeClr val="dk1"/>
              </a:solidFill>
            </a:endParaRPr>
          </a:p>
          <a:p>
            <a:pPr indent="-304800" lvl="0" marL="457200" rtl="0" algn="l">
              <a:lnSpc>
                <a:spcPct val="130000"/>
              </a:lnSpc>
              <a:spcBef>
                <a:spcPts val="0"/>
              </a:spcBef>
              <a:spcAft>
                <a:spcPts val="0"/>
              </a:spcAft>
              <a:buClr>
                <a:schemeClr val="dk1"/>
              </a:buClr>
              <a:buSzPts val="1200"/>
              <a:buFont typeface="Roboto"/>
              <a:buAutoNum type="arabicPeriod"/>
            </a:pPr>
            <a:r>
              <a:rPr lang="en" sz="1200">
                <a:solidFill>
                  <a:schemeClr val="dk1"/>
                </a:solidFill>
              </a:rPr>
              <a:t>Removed Columns with over 50% missing values: “YearBuilt”, “BuildingArea”</a:t>
            </a:r>
            <a:endParaRPr sz="1200">
              <a:solidFill>
                <a:schemeClr val="dk1"/>
              </a:solidFill>
            </a:endParaRPr>
          </a:p>
          <a:p>
            <a:pPr indent="-304800" lvl="0" marL="457200" rtl="0" algn="l">
              <a:lnSpc>
                <a:spcPct val="130000"/>
              </a:lnSpc>
              <a:spcBef>
                <a:spcPts val="0"/>
              </a:spcBef>
              <a:spcAft>
                <a:spcPts val="0"/>
              </a:spcAft>
              <a:buClr>
                <a:schemeClr val="dk1"/>
              </a:buClr>
              <a:buSzPts val="1200"/>
              <a:buFont typeface="Roboto"/>
              <a:buAutoNum type="arabicPeriod"/>
            </a:pPr>
            <a:r>
              <a:rPr lang="en" sz="1200">
                <a:solidFill>
                  <a:schemeClr val="dk1"/>
                </a:solidFill>
              </a:rPr>
              <a:t>Columns imputed with median values: Bathroom, Car, Landsize, Propertycount</a:t>
            </a:r>
            <a:endParaRPr sz="1200">
              <a:solidFill>
                <a:schemeClr val="dk1"/>
              </a:solidFill>
            </a:endParaRPr>
          </a:p>
          <a:p>
            <a:pPr indent="-304800" lvl="0" marL="457200" rtl="0" algn="l">
              <a:lnSpc>
                <a:spcPct val="130000"/>
              </a:lnSpc>
              <a:spcBef>
                <a:spcPts val="0"/>
              </a:spcBef>
              <a:spcAft>
                <a:spcPts val="0"/>
              </a:spcAft>
              <a:buClr>
                <a:schemeClr val="dk1"/>
              </a:buClr>
              <a:buSzPts val="1200"/>
              <a:buFont typeface="Roboto"/>
              <a:buAutoNum type="arabicPeriod"/>
            </a:pPr>
            <a:r>
              <a:rPr lang="en" sz="1200">
                <a:solidFill>
                  <a:schemeClr val="dk1"/>
                </a:solidFill>
              </a:rPr>
              <a:t>Columns imputed with Google Maps API: Longitude and Latitude were filled in using the Address and Postcode values via the Google Maps API.</a:t>
            </a:r>
            <a:endParaRPr sz="1200">
              <a:solidFill>
                <a:schemeClr val="dk1"/>
              </a:solidFill>
            </a:endParaRPr>
          </a:p>
          <a:p>
            <a:pPr indent="-304800" lvl="0" marL="457200" rtl="0" algn="l">
              <a:lnSpc>
                <a:spcPct val="130000"/>
              </a:lnSpc>
              <a:spcBef>
                <a:spcPts val="0"/>
              </a:spcBef>
              <a:spcAft>
                <a:spcPts val="0"/>
              </a:spcAft>
              <a:buClr>
                <a:schemeClr val="dk1"/>
              </a:buClr>
              <a:buSzPts val="1200"/>
              <a:buFont typeface="Roboto"/>
              <a:buAutoNum type="arabicPeriod"/>
            </a:pPr>
            <a:r>
              <a:rPr lang="en" sz="1200">
                <a:solidFill>
                  <a:schemeClr val="dk1"/>
                </a:solidFill>
              </a:rPr>
              <a:t>Removed rows with Price missing</a:t>
            </a:r>
            <a:endParaRPr sz="1200">
              <a:solidFill>
                <a:schemeClr val="dk1"/>
              </a:solidFill>
            </a:endParaRPr>
          </a:p>
          <a:p>
            <a:pPr indent="-165100" lvl="0" marL="177800" rtl="0" algn="l">
              <a:lnSpc>
                <a:spcPct val="130000"/>
              </a:lnSpc>
              <a:spcBef>
                <a:spcPts val="0"/>
              </a:spcBef>
              <a:spcAft>
                <a:spcPts val="0"/>
              </a:spcAft>
              <a:buClr>
                <a:schemeClr val="dk1"/>
              </a:buClr>
              <a:buSzPts val="1200"/>
              <a:buFont typeface="Roboto"/>
              <a:buChar char="•"/>
            </a:pPr>
            <a:r>
              <a:rPr b="1" lang="en" sz="1200">
                <a:solidFill>
                  <a:schemeClr val="dk1"/>
                </a:solidFill>
              </a:rPr>
              <a:t>Dealing with Outliers</a:t>
            </a:r>
            <a:endParaRPr b="1" sz="1200">
              <a:solidFill>
                <a:schemeClr val="dk1"/>
              </a:solidFill>
            </a:endParaRPr>
          </a:p>
          <a:p>
            <a:pPr indent="-165100" lvl="1" marL="520700" rtl="0" algn="l">
              <a:lnSpc>
                <a:spcPct val="130000"/>
              </a:lnSpc>
              <a:spcBef>
                <a:spcPts val="0"/>
              </a:spcBef>
              <a:spcAft>
                <a:spcPts val="0"/>
              </a:spcAft>
              <a:buClr>
                <a:schemeClr val="dk1"/>
              </a:buClr>
              <a:buSzPts val="1200"/>
              <a:buFont typeface="Roboto"/>
              <a:buChar char="•"/>
            </a:pPr>
            <a:r>
              <a:rPr lang="en" sz="1200">
                <a:solidFill>
                  <a:schemeClr val="dk1"/>
                </a:solidFill>
              </a:rPr>
              <a:t>After removing or imputing missing values, outliers were identified as data points with a z-score greater than 3 or less than -3. Approximately 1% of data points were identified as outliers and removed to maintain dataset integrity.</a:t>
            </a:r>
            <a:endParaRPr sz="1200">
              <a:solidFill>
                <a:schemeClr val="dk1"/>
              </a:solidFill>
            </a:endParaRPr>
          </a:p>
          <a:p>
            <a:pPr indent="-165100" lvl="0" marL="177800" rtl="0" algn="l">
              <a:lnSpc>
                <a:spcPct val="130000"/>
              </a:lnSpc>
              <a:spcBef>
                <a:spcPts val="0"/>
              </a:spcBef>
              <a:spcAft>
                <a:spcPts val="0"/>
              </a:spcAft>
              <a:buClr>
                <a:schemeClr val="dk1"/>
              </a:buClr>
              <a:buSzPts val="1200"/>
              <a:buFont typeface="Roboto"/>
              <a:buChar char="•"/>
            </a:pPr>
            <a:r>
              <a:rPr lang="en" sz="1200">
                <a:solidFill>
                  <a:schemeClr val="dk1"/>
                </a:solidFill>
              </a:rPr>
              <a:t>Final number of observations: 23,070</a:t>
            </a:r>
            <a:endParaRPr sz="1200">
              <a:solidFill>
                <a:schemeClr val="dk1"/>
              </a:solidFill>
            </a:endParaRPr>
          </a:p>
        </p:txBody>
      </p:sp>
      <p:sp>
        <p:nvSpPr>
          <p:cNvPr id="161" name="Google Shape;161;p4"/>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A7934B"/>
              </a:buClr>
              <a:buSzPct val="100000"/>
              <a:buFont typeface="Roboto"/>
              <a:buNone/>
            </a:pPr>
            <a:r>
              <a:rPr lang="en"/>
              <a:t>Data Preparation - Dealing with Missing Data &amp; Outliers</a:t>
            </a:r>
            <a:endParaRPr/>
          </a:p>
        </p:txBody>
      </p:sp>
      <p:sp>
        <p:nvSpPr>
          <p:cNvPr id="162" name="Google Shape;162;p4"/>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63" name="Google Shape;163;p4"/>
          <p:cNvPicPr preferRelativeResize="0"/>
          <p:nvPr/>
        </p:nvPicPr>
        <p:blipFill rotWithShape="1">
          <a:blip r:embed="rId3">
            <a:alphaModFix/>
          </a:blip>
          <a:srcRect b="0" l="0" r="0" t="0"/>
          <a:stretch/>
        </p:blipFill>
        <p:spPr>
          <a:xfrm>
            <a:off x="5123000" y="1097475"/>
            <a:ext cx="3735248" cy="3083799"/>
          </a:xfrm>
          <a:prstGeom prst="rect">
            <a:avLst/>
          </a:prstGeom>
          <a:noFill/>
          <a:ln>
            <a:noFill/>
          </a:ln>
        </p:spPr>
      </p:pic>
      <p:sp>
        <p:nvSpPr>
          <p:cNvPr id="164" name="Google Shape;164;p4"/>
          <p:cNvSpPr txBox="1"/>
          <p:nvPr/>
        </p:nvSpPr>
        <p:spPr>
          <a:xfrm>
            <a:off x="5815050" y="4071634"/>
            <a:ext cx="2687100" cy="18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3057"/>
                </a:solidFill>
                <a:latin typeface="Roboto"/>
                <a:ea typeface="Roboto"/>
                <a:cs typeface="Roboto"/>
                <a:sym typeface="Roboto"/>
              </a:rPr>
              <a:t>Figure 1. Missing Data by Columns</a:t>
            </a:r>
            <a:endParaRPr b="0" i="0" sz="1000" u="none" cap="none" strike="noStrike">
              <a:solidFill>
                <a:srgbClr val="003057"/>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5"/>
          <p:cNvSpPr txBox="1"/>
          <p:nvPr>
            <p:ph idx="1" type="body"/>
          </p:nvPr>
        </p:nvSpPr>
        <p:spPr>
          <a:xfrm>
            <a:off x="285750" y="911625"/>
            <a:ext cx="8443500" cy="1445100"/>
          </a:xfrm>
          <a:prstGeom prst="rect">
            <a:avLst/>
          </a:prstGeom>
          <a:noFill/>
          <a:ln>
            <a:noFill/>
          </a:ln>
        </p:spPr>
        <p:txBody>
          <a:bodyPr anchorCtr="0" anchor="t" bIns="34275" lIns="68575" spcFirstLastPara="1" rIns="68575" wrap="square" tIns="34275">
            <a:noAutofit/>
          </a:bodyPr>
          <a:lstStyle/>
          <a:p>
            <a:pPr indent="-165100" lvl="0" marL="177800" rtl="0" algn="l">
              <a:lnSpc>
                <a:spcPct val="140000"/>
              </a:lnSpc>
              <a:spcBef>
                <a:spcPts val="0"/>
              </a:spcBef>
              <a:spcAft>
                <a:spcPts val="0"/>
              </a:spcAft>
              <a:buSzPts val="1200"/>
              <a:buChar char="•"/>
            </a:pPr>
            <a:r>
              <a:rPr lang="en" sz="1200"/>
              <a:t>The median house has 3 bedrooms, 1 bathroom, 2 parking spaces, and a land size of 448 square meters, with a median price of $888,000 (AUD).</a:t>
            </a:r>
            <a:endParaRPr sz="1200"/>
          </a:p>
          <a:p>
            <a:pPr indent="-165100" lvl="0" marL="177800" rtl="0" algn="l">
              <a:lnSpc>
                <a:spcPct val="140000"/>
              </a:lnSpc>
              <a:spcBef>
                <a:spcPts val="0"/>
              </a:spcBef>
              <a:spcAft>
                <a:spcPts val="0"/>
              </a:spcAft>
              <a:buSzPts val="1200"/>
              <a:buChar char="•"/>
            </a:pPr>
            <a:r>
              <a:rPr lang="en" sz="1200"/>
              <a:t>A scatter plot of Longitude and Latitude against Price shows a map of Melbourne, indicating that prices are highest near the city center. </a:t>
            </a:r>
            <a:endParaRPr sz="1200"/>
          </a:p>
          <a:p>
            <a:pPr indent="-165100" lvl="0" marL="177800" rtl="0" algn="l">
              <a:lnSpc>
                <a:spcPct val="140000"/>
              </a:lnSpc>
              <a:spcBef>
                <a:spcPts val="0"/>
              </a:spcBef>
              <a:spcAft>
                <a:spcPts val="0"/>
              </a:spcAft>
              <a:buSzPts val="1200"/>
              <a:buChar char="•"/>
            </a:pPr>
            <a:r>
              <a:rPr lang="en" sz="1200"/>
              <a:t>The distribution for Price shows a wide range with a long tail. Therefore, log(Price), which seems to follow a normal distribution, will be utilized as the output variable in the model development process</a:t>
            </a:r>
            <a:endParaRPr sz="1200"/>
          </a:p>
        </p:txBody>
      </p:sp>
      <p:sp>
        <p:nvSpPr>
          <p:cNvPr id="170" name="Google Shape;170;p5"/>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sz="2400"/>
              <a:t>Data Exploration - Descriptive Analysis </a:t>
            </a:r>
            <a:endParaRPr sz="2400"/>
          </a:p>
        </p:txBody>
      </p:sp>
      <p:sp>
        <p:nvSpPr>
          <p:cNvPr id="171" name="Google Shape;171;p5"/>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900"/>
              <a:buNone/>
            </a:pPr>
            <a:fld id="{00000000-1234-1234-1234-123412341234}" type="slidenum">
              <a:rPr lang="en"/>
              <a:t>‹#›</a:t>
            </a:fld>
            <a:endParaRPr/>
          </a:p>
        </p:txBody>
      </p:sp>
      <p:sp>
        <p:nvSpPr>
          <p:cNvPr id="172" name="Google Shape;172;p5"/>
          <p:cNvSpPr txBox="1"/>
          <p:nvPr/>
        </p:nvSpPr>
        <p:spPr>
          <a:xfrm>
            <a:off x="1261525" y="4549750"/>
            <a:ext cx="1830000" cy="44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3057"/>
                </a:solidFill>
                <a:latin typeface="Roboto"/>
                <a:ea typeface="Roboto"/>
                <a:cs typeface="Roboto"/>
                <a:sym typeface="Roboto"/>
              </a:rPr>
              <a:t>Figure 2. Scatterplot of Longitude and Latitude against Price</a:t>
            </a:r>
            <a:endParaRPr b="0" i="0" sz="900" u="none" cap="none" strike="noStrike">
              <a:solidFill>
                <a:srgbClr val="003057"/>
              </a:solidFill>
              <a:latin typeface="Roboto"/>
              <a:ea typeface="Roboto"/>
              <a:cs typeface="Roboto"/>
              <a:sym typeface="Roboto"/>
            </a:endParaRPr>
          </a:p>
        </p:txBody>
      </p:sp>
      <p:sp>
        <p:nvSpPr>
          <p:cNvPr id="173" name="Google Shape;173;p5"/>
          <p:cNvSpPr txBox="1"/>
          <p:nvPr/>
        </p:nvSpPr>
        <p:spPr>
          <a:xfrm>
            <a:off x="5124075" y="4304215"/>
            <a:ext cx="2482500" cy="44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3057"/>
                </a:solidFill>
                <a:latin typeface="Roboto"/>
                <a:ea typeface="Roboto"/>
                <a:cs typeface="Roboto"/>
                <a:sym typeface="Roboto"/>
              </a:rPr>
              <a:t>Figure 3. Distribution of Price (on the left) and Log Price (on the right)</a:t>
            </a:r>
            <a:endParaRPr b="0" i="0" sz="900" u="none" cap="none" strike="noStrike">
              <a:solidFill>
                <a:srgbClr val="003057"/>
              </a:solidFill>
              <a:latin typeface="Roboto"/>
              <a:ea typeface="Roboto"/>
              <a:cs typeface="Roboto"/>
              <a:sym typeface="Roboto"/>
            </a:endParaRPr>
          </a:p>
        </p:txBody>
      </p:sp>
      <p:pic>
        <p:nvPicPr>
          <p:cNvPr id="174" name="Google Shape;174;p5"/>
          <p:cNvPicPr preferRelativeResize="0"/>
          <p:nvPr/>
        </p:nvPicPr>
        <p:blipFill rotWithShape="1">
          <a:blip r:embed="rId3">
            <a:alphaModFix/>
          </a:blip>
          <a:srcRect b="0" l="0" r="0" t="0"/>
          <a:stretch/>
        </p:blipFill>
        <p:spPr>
          <a:xfrm>
            <a:off x="754150" y="2477425"/>
            <a:ext cx="2942511" cy="2159474"/>
          </a:xfrm>
          <a:prstGeom prst="rect">
            <a:avLst/>
          </a:prstGeom>
          <a:noFill/>
          <a:ln>
            <a:noFill/>
          </a:ln>
        </p:spPr>
      </p:pic>
      <p:pic>
        <p:nvPicPr>
          <p:cNvPr id="175" name="Google Shape;175;p5"/>
          <p:cNvPicPr preferRelativeResize="0"/>
          <p:nvPr/>
        </p:nvPicPr>
        <p:blipFill rotWithShape="1">
          <a:blip r:embed="rId4">
            <a:alphaModFix/>
          </a:blip>
          <a:srcRect b="0" l="0" r="0" t="0"/>
          <a:stretch/>
        </p:blipFill>
        <p:spPr>
          <a:xfrm>
            <a:off x="6165700" y="2640025"/>
            <a:ext cx="1744425" cy="1664201"/>
          </a:xfrm>
          <a:prstGeom prst="rect">
            <a:avLst/>
          </a:prstGeom>
          <a:noFill/>
          <a:ln>
            <a:noFill/>
          </a:ln>
        </p:spPr>
      </p:pic>
      <p:pic>
        <p:nvPicPr>
          <p:cNvPr id="176" name="Google Shape;176;p5"/>
          <p:cNvPicPr preferRelativeResize="0"/>
          <p:nvPr/>
        </p:nvPicPr>
        <p:blipFill rotWithShape="1">
          <a:blip r:embed="rId5">
            <a:alphaModFix/>
          </a:blip>
          <a:srcRect b="0" l="0" r="0" t="0"/>
          <a:stretch/>
        </p:blipFill>
        <p:spPr>
          <a:xfrm>
            <a:off x="4436474" y="2640025"/>
            <a:ext cx="1591526" cy="1555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txBox="1"/>
          <p:nvPr>
            <p:ph type="title"/>
          </p:nvPr>
        </p:nvSpPr>
        <p:spPr>
          <a:xfrm>
            <a:off x="276151" y="249698"/>
            <a:ext cx="7603500" cy="5709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A7934B"/>
              </a:buClr>
              <a:buSzPts val="2700"/>
              <a:buFont typeface="Roboto"/>
              <a:buNone/>
            </a:pPr>
            <a:r>
              <a:rPr lang="en" sz="2400"/>
              <a:t>Data Exploration - Exploration of Time Series</a:t>
            </a:r>
            <a:endParaRPr sz="2400"/>
          </a:p>
        </p:txBody>
      </p:sp>
      <p:sp>
        <p:nvSpPr>
          <p:cNvPr id="182" name="Google Shape;182;p6"/>
          <p:cNvSpPr txBox="1"/>
          <p:nvPr>
            <p:ph idx="1" type="body"/>
          </p:nvPr>
        </p:nvSpPr>
        <p:spPr>
          <a:xfrm>
            <a:off x="342905" y="968644"/>
            <a:ext cx="4893300" cy="3512100"/>
          </a:xfrm>
          <a:prstGeom prst="rect">
            <a:avLst/>
          </a:prstGeom>
          <a:noFill/>
          <a:ln>
            <a:noFill/>
          </a:ln>
        </p:spPr>
        <p:txBody>
          <a:bodyPr anchorCtr="0" anchor="t" bIns="34275" lIns="68575" spcFirstLastPara="1" rIns="68575" wrap="square" tIns="34275">
            <a:noAutofit/>
          </a:bodyPr>
          <a:lstStyle/>
          <a:p>
            <a:pPr indent="-158750" lvl="0" marL="177800" marR="0" rtl="0" algn="l">
              <a:lnSpc>
                <a:spcPct val="130000"/>
              </a:lnSpc>
              <a:spcBef>
                <a:spcPts val="0"/>
              </a:spcBef>
              <a:spcAft>
                <a:spcPts val="0"/>
              </a:spcAft>
              <a:buSzPts val="1100"/>
              <a:buChar char="•"/>
            </a:pPr>
            <a:r>
              <a:rPr lang="en" sz="1100"/>
              <a:t>Plotting just the price, multiplicative and additive decomposition, we were unable to find significant trends.</a:t>
            </a:r>
            <a:endParaRPr sz="1100"/>
          </a:p>
          <a:p>
            <a:pPr indent="-158750" lvl="1" marL="520700" marR="0" rtl="0" algn="l">
              <a:lnSpc>
                <a:spcPct val="130000"/>
              </a:lnSpc>
              <a:spcBef>
                <a:spcPts val="0"/>
              </a:spcBef>
              <a:spcAft>
                <a:spcPts val="0"/>
              </a:spcAft>
              <a:buSzPts val="1100"/>
              <a:buChar char="•"/>
            </a:pPr>
            <a:r>
              <a:rPr lang="en" sz="1100"/>
              <a:t>Using an iterator library for different parameters, and comparing AIC and BIC, we found the ARIMA(0,0,2) to have the lowest AIC.</a:t>
            </a:r>
            <a:endParaRPr sz="1100"/>
          </a:p>
          <a:p>
            <a:pPr indent="-158750" lvl="1" marL="520700" marR="0" rtl="0" algn="l">
              <a:lnSpc>
                <a:spcPct val="130000"/>
              </a:lnSpc>
              <a:spcBef>
                <a:spcPts val="0"/>
              </a:spcBef>
              <a:spcAft>
                <a:spcPts val="0"/>
              </a:spcAft>
              <a:buSzPts val="1100"/>
              <a:buChar char="•"/>
            </a:pPr>
            <a:r>
              <a:rPr lang="en" sz="1100"/>
              <a:t>As a final step, we put the best model in the SARIMAX function, to get an AIC of 1687 for ARIMA(0,0,2) and enabled the trace parameter for constant.</a:t>
            </a:r>
            <a:endParaRPr sz="1100"/>
          </a:p>
          <a:p>
            <a:pPr indent="-158750" lvl="0" marL="177800" marR="0" rtl="0" algn="l">
              <a:lnSpc>
                <a:spcPct val="130000"/>
              </a:lnSpc>
              <a:spcBef>
                <a:spcPts val="0"/>
              </a:spcBef>
              <a:spcAft>
                <a:spcPts val="0"/>
              </a:spcAft>
              <a:buSzPts val="1100"/>
              <a:buChar char="•"/>
            </a:pPr>
            <a:r>
              <a:rPr lang="en" sz="1100"/>
              <a:t>ARIMA(0,0,2) can be interpreted as:</a:t>
            </a:r>
            <a:endParaRPr sz="1100"/>
          </a:p>
          <a:p>
            <a:pPr indent="-158750" lvl="1" marL="520700" marR="0" rtl="0" algn="l">
              <a:lnSpc>
                <a:spcPct val="130000"/>
              </a:lnSpc>
              <a:spcBef>
                <a:spcPts val="0"/>
              </a:spcBef>
              <a:spcAft>
                <a:spcPts val="0"/>
              </a:spcAft>
              <a:buSzPts val="1100"/>
              <a:buChar char="•"/>
            </a:pPr>
            <a:r>
              <a:rPr lang="en" sz="1100"/>
              <a:t>p = 0, therefore no previous data is used to predict future values</a:t>
            </a:r>
            <a:endParaRPr sz="1100"/>
          </a:p>
          <a:p>
            <a:pPr indent="-158750" lvl="1" marL="520700" marR="0" rtl="0" algn="l">
              <a:lnSpc>
                <a:spcPct val="130000"/>
              </a:lnSpc>
              <a:spcBef>
                <a:spcPts val="0"/>
              </a:spcBef>
              <a:spcAft>
                <a:spcPts val="0"/>
              </a:spcAft>
              <a:buSzPts val="1100"/>
              <a:buChar char="•"/>
            </a:pPr>
            <a:r>
              <a:rPr lang="en" sz="1100"/>
              <a:t>d = 0, therefore no differencing was performed implying the data is relatively stationary</a:t>
            </a:r>
            <a:endParaRPr sz="1100"/>
          </a:p>
          <a:p>
            <a:pPr indent="-158750" lvl="1" marL="520700" marR="0" rtl="0" algn="l">
              <a:lnSpc>
                <a:spcPct val="130000"/>
              </a:lnSpc>
              <a:spcBef>
                <a:spcPts val="0"/>
              </a:spcBef>
              <a:spcAft>
                <a:spcPts val="0"/>
              </a:spcAft>
              <a:buSzPts val="1100"/>
              <a:buChar char="•"/>
            </a:pPr>
            <a:r>
              <a:rPr lang="en" sz="1100"/>
              <a:t>q = 2, therefore the model uses the past two forecast to help adjust the future forecast.</a:t>
            </a:r>
            <a:endParaRPr sz="1100"/>
          </a:p>
          <a:p>
            <a:pPr indent="-158750" lvl="0" marL="177800" rtl="0" algn="l">
              <a:lnSpc>
                <a:spcPct val="130000"/>
              </a:lnSpc>
              <a:spcBef>
                <a:spcPts val="0"/>
              </a:spcBef>
              <a:spcAft>
                <a:spcPts val="0"/>
              </a:spcAft>
              <a:buSzPts val="1100"/>
              <a:buChar char="•"/>
            </a:pPr>
            <a:r>
              <a:rPr lang="en" sz="1100">
                <a:solidFill>
                  <a:schemeClr val="dk1"/>
                </a:solidFill>
              </a:rPr>
              <a:t>Ultimately we chose to forego time series as a forecasting model because location makes for a larger factor based on our EDA analysis but not all location have large amount of historical house value data.</a:t>
            </a:r>
            <a:endParaRPr sz="1100"/>
          </a:p>
        </p:txBody>
      </p:sp>
      <p:pic>
        <p:nvPicPr>
          <p:cNvPr id="183" name="Google Shape;183;p6"/>
          <p:cNvPicPr preferRelativeResize="0"/>
          <p:nvPr/>
        </p:nvPicPr>
        <p:blipFill rotWithShape="1">
          <a:blip r:embed="rId3">
            <a:alphaModFix/>
          </a:blip>
          <a:srcRect b="0" l="0" r="0" t="0"/>
          <a:stretch/>
        </p:blipFill>
        <p:spPr>
          <a:xfrm>
            <a:off x="6114723" y="968650"/>
            <a:ext cx="1969901" cy="1564625"/>
          </a:xfrm>
          <a:prstGeom prst="rect">
            <a:avLst/>
          </a:prstGeom>
          <a:noFill/>
          <a:ln>
            <a:noFill/>
          </a:ln>
        </p:spPr>
      </p:pic>
      <p:pic>
        <p:nvPicPr>
          <p:cNvPr id="184" name="Google Shape;184;p6"/>
          <p:cNvPicPr preferRelativeResize="0"/>
          <p:nvPr/>
        </p:nvPicPr>
        <p:blipFill rotWithShape="1">
          <a:blip r:embed="rId4">
            <a:alphaModFix/>
          </a:blip>
          <a:srcRect b="0" l="0" r="0" t="0"/>
          <a:stretch/>
        </p:blipFill>
        <p:spPr>
          <a:xfrm>
            <a:off x="6085600" y="2533275"/>
            <a:ext cx="2028150" cy="1610899"/>
          </a:xfrm>
          <a:prstGeom prst="rect">
            <a:avLst/>
          </a:prstGeom>
          <a:noFill/>
          <a:ln>
            <a:noFill/>
          </a:ln>
        </p:spPr>
      </p:pic>
      <p:sp>
        <p:nvSpPr>
          <p:cNvPr id="185" name="Google Shape;185;p6"/>
          <p:cNvSpPr txBox="1"/>
          <p:nvPr/>
        </p:nvSpPr>
        <p:spPr>
          <a:xfrm>
            <a:off x="5304025" y="4306125"/>
            <a:ext cx="36948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No significant trends and seasonality after multiplicative and additive decomposition</a:t>
            </a:r>
            <a:endParaRPr b="0" i="0" sz="1000" u="none" cap="none" strike="noStrike">
              <a:solidFill>
                <a:srgbClr val="000000"/>
              </a:solidFill>
              <a:latin typeface="Arial"/>
              <a:ea typeface="Arial"/>
              <a:cs typeface="Arial"/>
              <a:sym typeface="Arial"/>
            </a:endParaRPr>
          </a:p>
        </p:txBody>
      </p:sp>
      <p:sp>
        <p:nvSpPr>
          <p:cNvPr id="186" name="Google Shape;186;p6"/>
          <p:cNvSpPr txBox="1"/>
          <p:nvPr/>
        </p:nvSpPr>
        <p:spPr>
          <a:xfrm>
            <a:off x="5804725" y="4087675"/>
            <a:ext cx="2589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3057"/>
                </a:solidFill>
                <a:latin typeface="Roboto"/>
                <a:ea typeface="Roboto"/>
                <a:cs typeface="Roboto"/>
                <a:sym typeface="Roboto"/>
              </a:rPr>
              <a:t>Figure 4: Time Series Decomposition of Price</a:t>
            </a:r>
            <a:endParaRPr b="0" i="0" sz="900" u="none" cap="none" strike="noStrike">
              <a:solidFill>
                <a:srgbClr val="003057"/>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7"/>
          <p:cNvSpPr txBox="1"/>
          <p:nvPr>
            <p:ph idx="1" type="body"/>
          </p:nvPr>
        </p:nvSpPr>
        <p:spPr>
          <a:xfrm>
            <a:off x="342900" y="841675"/>
            <a:ext cx="8572500" cy="4069200"/>
          </a:xfrm>
          <a:prstGeom prst="rect">
            <a:avLst/>
          </a:prstGeom>
          <a:noFill/>
          <a:ln>
            <a:noFill/>
          </a:ln>
        </p:spPr>
        <p:txBody>
          <a:bodyPr anchorCtr="0" anchor="t" bIns="34275" lIns="68575" spcFirstLastPara="1" rIns="68575" wrap="square" tIns="34275">
            <a:normAutofit lnSpcReduction="20000"/>
          </a:bodyPr>
          <a:lstStyle/>
          <a:p>
            <a:pPr indent="-165100" lvl="0" marL="177800" rtl="0" algn="l">
              <a:lnSpc>
                <a:spcPct val="150000"/>
              </a:lnSpc>
              <a:spcBef>
                <a:spcPts val="0"/>
              </a:spcBef>
              <a:spcAft>
                <a:spcPts val="0"/>
              </a:spcAft>
              <a:buClr>
                <a:schemeClr val="dk1"/>
              </a:buClr>
              <a:buSzPts val="1200"/>
              <a:buChar char="•"/>
            </a:pPr>
            <a:r>
              <a:rPr lang="en" sz="1200"/>
              <a:t>For all models, data will be split into the standard 70-30 for training and testing data sets.</a:t>
            </a:r>
            <a:endParaRPr sz="1200"/>
          </a:p>
          <a:p>
            <a:pPr indent="-165100" lvl="0" marL="177800" rtl="0" algn="l">
              <a:lnSpc>
                <a:spcPct val="150000"/>
              </a:lnSpc>
              <a:spcBef>
                <a:spcPts val="0"/>
              </a:spcBef>
              <a:spcAft>
                <a:spcPts val="0"/>
              </a:spcAft>
              <a:buClr>
                <a:schemeClr val="dk1"/>
              </a:buClr>
              <a:buSzPts val="1200"/>
              <a:buChar char="•"/>
            </a:pPr>
            <a:r>
              <a:rPr lang="en" sz="1200"/>
              <a:t>When possible, 5 fold cross validation will be used to improve model accuracy and prevent overfitting.</a:t>
            </a:r>
            <a:endParaRPr sz="1200"/>
          </a:p>
          <a:p>
            <a:pPr indent="-165100" lvl="0" marL="177800" rtl="0" algn="l">
              <a:lnSpc>
                <a:spcPct val="150000"/>
              </a:lnSpc>
              <a:spcBef>
                <a:spcPts val="0"/>
              </a:spcBef>
              <a:spcAft>
                <a:spcPts val="0"/>
              </a:spcAft>
              <a:buSzPts val="1200"/>
              <a:buChar char="•"/>
            </a:pPr>
            <a:r>
              <a:rPr lang="en" sz="1200"/>
              <a:t>All continuous predictors will be scaled so each predictor can evaluated equally in the model.</a:t>
            </a:r>
            <a:endParaRPr sz="1200"/>
          </a:p>
          <a:p>
            <a:pPr indent="-165100" lvl="0" marL="177800" rtl="0" algn="l">
              <a:lnSpc>
                <a:spcPct val="150000"/>
              </a:lnSpc>
              <a:spcBef>
                <a:spcPts val="0"/>
              </a:spcBef>
              <a:spcAft>
                <a:spcPts val="0"/>
              </a:spcAft>
              <a:buSzPts val="1200"/>
              <a:buChar char="•"/>
            </a:pPr>
            <a:r>
              <a:rPr lang="en" sz="1200"/>
              <a:t>The analysis will then use the following models:</a:t>
            </a:r>
            <a:endParaRPr sz="1200"/>
          </a:p>
          <a:p>
            <a:pPr indent="-165100" lvl="1" marL="520700" rtl="0" algn="l">
              <a:lnSpc>
                <a:spcPct val="150000"/>
              </a:lnSpc>
              <a:spcBef>
                <a:spcPts val="0"/>
              </a:spcBef>
              <a:spcAft>
                <a:spcPts val="0"/>
              </a:spcAft>
              <a:buSzPts val="1200"/>
              <a:buChar char="•"/>
            </a:pPr>
            <a:r>
              <a:rPr b="1" lang="en" sz="1200"/>
              <a:t>Regularization Models: </a:t>
            </a:r>
            <a:r>
              <a:rPr lang="en" sz="1200"/>
              <a:t>LASSO and Ridge Regression</a:t>
            </a:r>
            <a:endParaRPr sz="1200"/>
          </a:p>
          <a:p>
            <a:pPr indent="-165100" lvl="2" marL="863600" rtl="0" algn="l">
              <a:lnSpc>
                <a:spcPct val="150000"/>
              </a:lnSpc>
              <a:spcBef>
                <a:spcPts val="0"/>
              </a:spcBef>
              <a:spcAft>
                <a:spcPts val="0"/>
              </a:spcAft>
              <a:buSzPts val="1200"/>
              <a:buChar char="•"/>
            </a:pPr>
            <a:r>
              <a:rPr lang="en" sz="1200"/>
              <a:t>Based on the EDA, we anticipate that location variables will play an important role in predicting housing prices. There are also a large number of predictors so the use of regularization models will help reduce or identify more significant predictors.</a:t>
            </a:r>
            <a:endParaRPr sz="1200"/>
          </a:p>
          <a:p>
            <a:pPr indent="-165100" lvl="2" marL="863600" rtl="0" algn="l">
              <a:lnSpc>
                <a:spcPct val="150000"/>
              </a:lnSpc>
              <a:spcBef>
                <a:spcPts val="0"/>
              </a:spcBef>
              <a:spcAft>
                <a:spcPts val="0"/>
              </a:spcAft>
              <a:buSzPts val="1200"/>
              <a:buChar char="•"/>
            </a:pPr>
            <a:r>
              <a:rPr lang="en" sz="1200"/>
              <a:t>This analysis will show that longitude and latitude are not statistically significant, and prompts us to use postal code.</a:t>
            </a:r>
            <a:endParaRPr sz="1200"/>
          </a:p>
          <a:p>
            <a:pPr indent="-165100" lvl="1" marL="520700" rtl="0" algn="l">
              <a:lnSpc>
                <a:spcPct val="150000"/>
              </a:lnSpc>
              <a:spcBef>
                <a:spcPts val="0"/>
              </a:spcBef>
              <a:spcAft>
                <a:spcPts val="0"/>
              </a:spcAft>
              <a:buClr>
                <a:schemeClr val="dk1"/>
              </a:buClr>
              <a:buSzPts val="1200"/>
              <a:buChar char="•"/>
            </a:pPr>
            <a:r>
              <a:rPr b="1" lang="en" sz="1200"/>
              <a:t>Baseline Models: </a:t>
            </a:r>
            <a:r>
              <a:rPr lang="en" sz="1200"/>
              <a:t>Multiple Linear Regression and MLR with stepwise feature selection using AIC criterion.</a:t>
            </a:r>
            <a:endParaRPr sz="1200"/>
          </a:p>
          <a:p>
            <a:pPr indent="-165100" lvl="2" marL="863600" rtl="0" algn="l">
              <a:lnSpc>
                <a:spcPct val="150000"/>
              </a:lnSpc>
              <a:spcBef>
                <a:spcPts val="0"/>
              </a:spcBef>
              <a:spcAft>
                <a:spcPts val="0"/>
              </a:spcAft>
              <a:buSzPts val="1200"/>
              <a:buChar char="•"/>
            </a:pPr>
            <a:r>
              <a:rPr lang="en" sz="1200"/>
              <a:t>These models will provide an easily interpretable solution to show the initial relationships between the predictors.</a:t>
            </a:r>
            <a:endParaRPr sz="1200"/>
          </a:p>
          <a:p>
            <a:pPr indent="-165100" lvl="1" marL="520700" rtl="0" algn="l">
              <a:lnSpc>
                <a:spcPct val="150000"/>
              </a:lnSpc>
              <a:spcBef>
                <a:spcPts val="0"/>
              </a:spcBef>
              <a:spcAft>
                <a:spcPts val="0"/>
              </a:spcAft>
              <a:buSzPts val="1200"/>
              <a:buChar char="•"/>
            </a:pPr>
            <a:r>
              <a:rPr b="1" lang="en" sz="1200"/>
              <a:t>Ensemble Methods with Feature Selection: </a:t>
            </a:r>
            <a:r>
              <a:rPr lang="en" sz="1200"/>
              <a:t>Random forest (RF), RF with feature selection, XGBoosting, XGB with feature selection, Adaboost, Adaboost with feature selection, Stacking, and Blending.</a:t>
            </a:r>
            <a:endParaRPr sz="1200"/>
          </a:p>
          <a:p>
            <a:pPr indent="-165100" lvl="2" marL="863600" rtl="0" algn="l">
              <a:lnSpc>
                <a:spcPct val="150000"/>
              </a:lnSpc>
              <a:spcBef>
                <a:spcPts val="0"/>
              </a:spcBef>
              <a:spcAft>
                <a:spcPts val="0"/>
              </a:spcAft>
              <a:buSzPts val="1200"/>
              <a:buChar char="•"/>
            </a:pPr>
            <a:r>
              <a:rPr lang="en" sz="1200"/>
              <a:t>These previous models found that the predictors had non-linear and complex interactions so this prompt the use of powerful ensemble models to better capture this relationship.</a:t>
            </a:r>
            <a:endParaRPr sz="1200"/>
          </a:p>
        </p:txBody>
      </p:sp>
      <p:sp>
        <p:nvSpPr>
          <p:cNvPr id="192" name="Google Shape;192;p7"/>
          <p:cNvSpPr txBox="1"/>
          <p:nvPr>
            <p:ph type="title"/>
          </p:nvPr>
        </p:nvSpPr>
        <p:spPr>
          <a:xfrm>
            <a:off x="264102" y="166255"/>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sz="2400"/>
              <a:t>Proposed Methodology</a:t>
            </a:r>
            <a:endParaRPr sz="2400"/>
          </a:p>
        </p:txBody>
      </p:sp>
      <p:sp>
        <p:nvSpPr>
          <p:cNvPr id="193" name="Google Shape;193;p7"/>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8"/>
          <p:cNvSpPr txBox="1"/>
          <p:nvPr>
            <p:ph idx="1" type="body"/>
          </p:nvPr>
        </p:nvSpPr>
        <p:spPr>
          <a:xfrm>
            <a:off x="342900" y="968650"/>
            <a:ext cx="5762700" cy="2157900"/>
          </a:xfrm>
          <a:prstGeom prst="rect">
            <a:avLst/>
          </a:prstGeom>
          <a:noFill/>
          <a:ln>
            <a:noFill/>
          </a:ln>
        </p:spPr>
        <p:txBody>
          <a:bodyPr anchorCtr="0" anchor="t" bIns="34275" lIns="68575" spcFirstLastPara="1" rIns="68575" wrap="square" tIns="34275">
            <a:normAutofit/>
          </a:bodyPr>
          <a:lstStyle/>
          <a:p>
            <a:pPr indent="-158750" lvl="0" marL="177800" marR="0" rtl="0" algn="l">
              <a:lnSpc>
                <a:spcPct val="150000"/>
              </a:lnSpc>
              <a:spcBef>
                <a:spcPts val="0"/>
              </a:spcBef>
              <a:spcAft>
                <a:spcPts val="0"/>
              </a:spcAft>
              <a:buSzPts val="1100"/>
              <a:buChar char="•"/>
            </a:pPr>
            <a:r>
              <a:rPr lang="en" sz="1100"/>
              <a:t>LASSO and Ridge were performed with tuning and cross validation.</a:t>
            </a:r>
            <a:endParaRPr sz="1100"/>
          </a:p>
          <a:p>
            <a:pPr indent="-158750" lvl="0" marL="177800" marR="0" rtl="0" algn="l">
              <a:lnSpc>
                <a:spcPct val="150000"/>
              </a:lnSpc>
              <a:spcBef>
                <a:spcPts val="0"/>
              </a:spcBef>
              <a:spcAft>
                <a:spcPts val="0"/>
              </a:spcAft>
              <a:buSzPts val="1100"/>
              <a:buChar char="•"/>
            </a:pPr>
            <a:r>
              <a:rPr lang="en" sz="1100"/>
              <a:t>Both models performed rather poorly as shown in the table below.</a:t>
            </a:r>
            <a:endParaRPr sz="1100"/>
          </a:p>
          <a:p>
            <a:pPr indent="-158750" lvl="0" marL="177800" marR="0" rtl="0" algn="l">
              <a:lnSpc>
                <a:spcPct val="150000"/>
              </a:lnSpc>
              <a:spcBef>
                <a:spcPts val="0"/>
              </a:spcBef>
              <a:spcAft>
                <a:spcPts val="0"/>
              </a:spcAft>
              <a:buSzPts val="1100"/>
              <a:buChar char="•"/>
            </a:pPr>
            <a:r>
              <a:rPr lang="en" sz="1100"/>
              <a:t>Bagging was applied in an attempt to increase predictive power but had little impact to the model.</a:t>
            </a:r>
            <a:endParaRPr sz="1100"/>
          </a:p>
          <a:p>
            <a:pPr indent="-158750" lvl="0" marL="177800" marR="0" rtl="0" algn="l">
              <a:lnSpc>
                <a:spcPct val="150000"/>
              </a:lnSpc>
              <a:spcBef>
                <a:spcPts val="0"/>
              </a:spcBef>
              <a:spcAft>
                <a:spcPts val="0"/>
              </a:spcAft>
              <a:buSzPts val="1100"/>
              <a:buChar char="•"/>
            </a:pPr>
            <a:r>
              <a:rPr lang="en" sz="1100"/>
              <a:t>It is notable that the coefficients of latitude, longitude, landsize, and property count were almost eliminated in the LASSO bagging model.</a:t>
            </a:r>
            <a:endParaRPr sz="1100"/>
          </a:p>
          <a:p>
            <a:pPr indent="-158750" lvl="0" marL="177800" marR="0" rtl="0" algn="l">
              <a:lnSpc>
                <a:spcPct val="150000"/>
              </a:lnSpc>
              <a:spcBef>
                <a:spcPts val="0"/>
              </a:spcBef>
              <a:spcAft>
                <a:spcPts val="0"/>
              </a:spcAft>
              <a:buSzPts val="1100"/>
              <a:buChar char="•"/>
            </a:pPr>
            <a:r>
              <a:rPr lang="en" sz="1100"/>
              <a:t>This signals that many of the variables do not have strong predictive power.</a:t>
            </a:r>
            <a:endParaRPr sz="1100"/>
          </a:p>
          <a:p>
            <a:pPr indent="-158750" lvl="0" marL="177800" marR="0" rtl="0" algn="l">
              <a:lnSpc>
                <a:spcPct val="150000"/>
              </a:lnSpc>
              <a:spcBef>
                <a:spcPts val="0"/>
              </a:spcBef>
              <a:spcAft>
                <a:spcPts val="0"/>
              </a:spcAft>
              <a:buSzPts val="1100"/>
              <a:buChar char="•"/>
            </a:pPr>
            <a:r>
              <a:rPr lang="en" sz="1100"/>
              <a:t>This indicates that the project should attempt other methods.</a:t>
            </a:r>
            <a:endParaRPr sz="1200"/>
          </a:p>
        </p:txBody>
      </p:sp>
      <p:sp>
        <p:nvSpPr>
          <p:cNvPr id="199" name="Google Shape;199;p8"/>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sz="2400"/>
              <a:t>Method (1) - LASSO and Ridge with Bagging</a:t>
            </a:r>
            <a:endParaRPr sz="2400"/>
          </a:p>
        </p:txBody>
      </p:sp>
      <p:sp>
        <p:nvSpPr>
          <p:cNvPr id="200" name="Google Shape;200;p8"/>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graphicFrame>
        <p:nvGraphicFramePr>
          <p:cNvPr id="201" name="Google Shape;201;p8"/>
          <p:cNvGraphicFramePr/>
          <p:nvPr/>
        </p:nvGraphicFramePr>
        <p:xfrm>
          <a:off x="647150" y="3126575"/>
          <a:ext cx="3000000" cy="3000000"/>
        </p:xfrm>
        <a:graphic>
          <a:graphicData uri="http://schemas.openxmlformats.org/drawingml/2006/table">
            <a:tbl>
              <a:tblPr>
                <a:noFill/>
                <a:tableStyleId>{2AC47A3E-F048-471D-B0DB-6763C68F8F6E}</a:tableStyleId>
              </a:tblPr>
              <a:tblGrid>
                <a:gridCol w="1223625"/>
                <a:gridCol w="1223625"/>
                <a:gridCol w="1223625"/>
                <a:gridCol w="1223625"/>
              </a:tblGrid>
              <a:tr h="231775">
                <a:tc>
                  <a:txBody>
                    <a:bodyPr/>
                    <a:lstStyle/>
                    <a:p>
                      <a:pPr indent="0" lvl="0" marL="0" marR="0" rtl="0" algn="ctr">
                        <a:lnSpc>
                          <a:spcPct val="150000"/>
                        </a:lnSpc>
                        <a:spcBef>
                          <a:spcPts val="0"/>
                        </a:spcBef>
                        <a:spcAft>
                          <a:spcPts val="0"/>
                        </a:spcAft>
                        <a:buClr>
                          <a:srgbClr val="000000"/>
                        </a:buClr>
                        <a:buSzPts val="900"/>
                        <a:buFont typeface="Arial"/>
                        <a:buNone/>
                      </a:pPr>
                      <a:r>
                        <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888C98"/>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Lambda</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888C98"/>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R^2</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888C98"/>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RMSE</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888C98"/>
                      </a:solidFill>
                      <a:prstDash val="solid"/>
                      <a:round/>
                      <a:headEnd len="sm" w="sm" type="none"/>
                      <a:tailEnd len="sm" w="sm" type="none"/>
                    </a:lnB>
                  </a:tcPr>
                </a:tc>
              </a:tr>
              <a:tr h="231775">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LASSO</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888C9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0.0001</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888C9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0.5041</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888C9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0.1470</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888C9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31775">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LASSO W/ Bagging</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0.0001</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0.5041</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0.1470</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31775">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Ridge</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10</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0.5042</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0.1470</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14300">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Ridge W/Bagging</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10</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0.5041</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rgbClr val="003057"/>
                          </a:solidFill>
                          <a:latin typeface="Roboto"/>
                          <a:ea typeface="Roboto"/>
                          <a:cs typeface="Roboto"/>
                          <a:sym typeface="Roboto"/>
                        </a:rPr>
                        <a:t>0.1470</a:t>
                      </a:r>
                      <a:endParaRPr sz="900" u="none" cap="none" strike="noStrike">
                        <a:solidFill>
                          <a:srgbClr val="003057"/>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02" name="Google Shape;202;p8"/>
          <p:cNvPicPr preferRelativeResize="0"/>
          <p:nvPr/>
        </p:nvPicPr>
        <p:blipFill rotWithShape="1">
          <a:blip r:embed="rId3">
            <a:alphaModFix/>
          </a:blip>
          <a:srcRect b="0" l="0" r="0" t="0"/>
          <a:stretch/>
        </p:blipFill>
        <p:spPr>
          <a:xfrm>
            <a:off x="6105600" y="968638"/>
            <a:ext cx="2795800" cy="2269475"/>
          </a:xfrm>
          <a:prstGeom prst="rect">
            <a:avLst/>
          </a:prstGeom>
          <a:noFill/>
          <a:ln>
            <a:noFill/>
          </a:ln>
        </p:spPr>
      </p:pic>
      <p:sp>
        <p:nvSpPr>
          <p:cNvPr id="203" name="Google Shape;203;p8"/>
          <p:cNvSpPr txBox="1"/>
          <p:nvPr/>
        </p:nvSpPr>
        <p:spPr>
          <a:xfrm>
            <a:off x="6257400" y="3126575"/>
            <a:ext cx="288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3057"/>
                </a:solidFill>
                <a:latin typeface="Roboto"/>
                <a:ea typeface="Roboto"/>
                <a:cs typeface="Roboto"/>
                <a:sym typeface="Roboto"/>
              </a:rPr>
              <a:t>Figure 5: Coefficients of Predictors for LASSO with Bagging</a:t>
            </a:r>
            <a:endParaRPr b="0" i="0" sz="800" u="none" cap="none" strike="noStrike">
              <a:solidFill>
                <a:srgbClr val="003057"/>
              </a:solidFill>
              <a:latin typeface="Roboto"/>
              <a:ea typeface="Roboto"/>
              <a:cs typeface="Roboto"/>
              <a:sym typeface="Roboto"/>
            </a:endParaRPr>
          </a:p>
        </p:txBody>
      </p:sp>
      <p:sp>
        <p:nvSpPr>
          <p:cNvPr id="204" name="Google Shape;204;p8"/>
          <p:cNvSpPr txBox="1"/>
          <p:nvPr/>
        </p:nvSpPr>
        <p:spPr>
          <a:xfrm>
            <a:off x="1615800" y="4817613"/>
            <a:ext cx="25107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3057"/>
                </a:solidFill>
                <a:latin typeface="Roboto"/>
                <a:ea typeface="Roboto"/>
                <a:cs typeface="Roboto"/>
                <a:sym typeface="Roboto"/>
              </a:rPr>
              <a:t>Table 1: Results of Regularization Models</a:t>
            </a:r>
            <a:endParaRPr b="0" i="0" sz="900" u="none" cap="none" strike="noStrike">
              <a:solidFill>
                <a:srgbClr val="003057"/>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9"/>
          <p:cNvSpPr txBox="1"/>
          <p:nvPr>
            <p:ph idx="1" type="body"/>
          </p:nvPr>
        </p:nvSpPr>
        <p:spPr>
          <a:xfrm>
            <a:off x="342900" y="963638"/>
            <a:ext cx="4879200" cy="2588100"/>
          </a:xfrm>
          <a:prstGeom prst="rect">
            <a:avLst/>
          </a:prstGeom>
          <a:noFill/>
          <a:ln>
            <a:noFill/>
          </a:ln>
        </p:spPr>
        <p:txBody>
          <a:bodyPr anchorCtr="0" anchor="t" bIns="34275" lIns="68575" spcFirstLastPara="1" rIns="68575" wrap="square" tIns="34275">
            <a:normAutofit lnSpcReduction="10000"/>
          </a:bodyPr>
          <a:lstStyle/>
          <a:p>
            <a:pPr indent="-165100" lvl="0" marL="177800" rtl="0" algn="l">
              <a:lnSpc>
                <a:spcPct val="150000"/>
              </a:lnSpc>
              <a:spcBef>
                <a:spcPts val="0"/>
              </a:spcBef>
              <a:spcAft>
                <a:spcPts val="0"/>
              </a:spcAft>
              <a:buSzPts val="1200"/>
              <a:buChar char="•"/>
            </a:pPr>
            <a:r>
              <a:rPr lang="en" sz="1200"/>
              <a:t>It is likely that LASSO applies regularization to each predictor independently and could downplay the relationship between the two predictors, specifically the latitude and longitude variables. </a:t>
            </a:r>
            <a:endParaRPr sz="1200"/>
          </a:p>
          <a:p>
            <a:pPr indent="-165100" lvl="0" marL="177800" rtl="0" algn="l">
              <a:lnSpc>
                <a:spcPct val="150000"/>
              </a:lnSpc>
              <a:spcBef>
                <a:spcPts val="0"/>
              </a:spcBef>
              <a:spcAft>
                <a:spcPts val="0"/>
              </a:spcAft>
              <a:buSzPts val="1200"/>
              <a:buChar char="•"/>
            </a:pPr>
            <a:r>
              <a:rPr lang="en" sz="1200">
                <a:solidFill>
                  <a:schemeClr val="dk1"/>
                </a:solidFill>
              </a:rPr>
              <a:t>This leads us to attempt to create interaction variables of latitude and longitude to capture the spatial relationship between the two predictors.</a:t>
            </a:r>
            <a:endParaRPr sz="1200">
              <a:solidFill>
                <a:schemeClr val="dk1"/>
              </a:solidFill>
            </a:endParaRPr>
          </a:p>
          <a:p>
            <a:pPr indent="-165100" lvl="0" marL="177800" rtl="0" algn="l">
              <a:lnSpc>
                <a:spcPct val="150000"/>
              </a:lnSpc>
              <a:spcBef>
                <a:spcPts val="0"/>
              </a:spcBef>
              <a:spcAft>
                <a:spcPts val="0"/>
              </a:spcAft>
              <a:buClr>
                <a:schemeClr val="dk1"/>
              </a:buClr>
              <a:buSzPts val="1200"/>
              <a:buChar char="•"/>
            </a:pPr>
            <a:r>
              <a:rPr lang="en" sz="1200">
                <a:solidFill>
                  <a:schemeClr val="dk1"/>
                </a:solidFill>
              </a:rPr>
              <a:t>However, the results are very similar to to the original LASSO and even the interaction variable is reduced to zero, indicating that the small differences between longitude and latitude do not have a major impact on the model’s performance.</a:t>
            </a:r>
            <a:endParaRPr sz="1200">
              <a:solidFill>
                <a:schemeClr val="dk1"/>
              </a:solidFill>
            </a:endParaRPr>
          </a:p>
        </p:txBody>
      </p:sp>
      <p:sp>
        <p:nvSpPr>
          <p:cNvPr id="210" name="Google Shape;210;p9"/>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sz="2400"/>
              <a:t>Method (2) - LASSO with Interaction Variables</a:t>
            </a:r>
            <a:endParaRPr sz="2400"/>
          </a:p>
        </p:txBody>
      </p:sp>
      <p:sp>
        <p:nvSpPr>
          <p:cNvPr id="211" name="Google Shape;211;p9"/>
          <p:cNvSpPr txBox="1"/>
          <p:nvPr>
            <p:ph idx="12" type="sldNum"/>
          </p:nvPr>
        </p:nvSpPr>
        <p:spPr>
          <a:xfrm>
            <a:off x="285750" y="4636905"/>
            <a:ext cx="6873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graphicFrame>
        <p:nvGraphicFramePr>
          <p:cNvPr id="212" name="Google Shape;212;p9"/>
          <p:cNvGraphicFramePr/>
          <p:nvPr/>
        </p:nvGraphicFramePr>
        <p:xfrm>
          <a:off x="522400" y="3558788"/>
          <a:ext cx="3000000" cy="3000000"/>
        </p:xfrm>
        <a:graphic>
          <a:graphicData uri="http://schemas.openxmlformats.org/drawingml/2006/table">
            <a:tbl>
              <a:tblPr>
                <a:noFill/>
                <a:tableStyleId>{2AC47A3E-F048-471D-B0DB-6763C68F8F6E}</a:tableStyleId>
              </a:tblPr>
              <a:tblGrid>
                <a:gridCol w="1795575"/>
                <a:gridCol w="1273475"/>
                <a:gridCol w="1273475"/>
                <a:gridCol w="1273475"/>
              </a:tblGrid>
              <a:tr h="280175">
                <a:tc>
                  <a:txBody>
                    <a:bodyPr/>
                    <a:lstStyle/>
                    <a:p>
                      <a:pPr indent="0" lvl="0" marL="0" marR="0" rtl="0" algn="ctr">
                        <a:lnSpc>
                          <a:spcPct val="150000"/>
                        </a:lnSpc>
                        <a:spcBef>
                          <a:spcPts val="0"/>
                        </a:spcBef>
                        <a:spcAft>
                          <a:spcPts val="0"/>
                        </a:spcAft>
                        <a:buClr>
                          <a:srgbClr val="000000"/>
                        </a:buClr>
                        <a:buSzPts val="900"/>
                        <a:buFont typeface="Arial"/>
                        <a:buNone/>
                      </a:pPr>
                      <a:r>
                        <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chemeClr val="dk1"/>
                          </a:solidFill>
                          <a:latin typeface="Roboto"/>
                          <a:ea typeface="Roboto"/>
                          <a:cs typeface="Roboto"/>
                          <a:sym typeface="Roboto"/>
                        </a:rPr>
                        <a:t>Lambda</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chemeClr val="dk1"/>
                          </a:solidFill>
                          <a:latin typeface="Roboto"/>
                          <a:ea typeface="Roboto"/>
                          <a:cs typeface="Roboto"/>
                          <a:sym typeface="Roboto"/>
                        </a:rPr>
                        <a:t>R^2</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chemeClr val="dk1"/>
                          </a:solidFill>
                          <a:latin typeface="Roboto"/>
                          <a:ea typeface="Roboto"/>
                          <a:cs typeface="Roboto"/>
                          <a:sym typeface="Roboto"/>
                        </a:rPr>
                        <a:t>RMSE</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r h="280175">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chemeClr val="dk1"/>
                          </a:solidFill>
                          <a:latin typeface="Roboto"/>
                          <a:ea typeface="Roboto"/>
                          <a:cs typeface="Roboto"/>
                          <a:sym typeface="Roboto"/>
                        </a:rPr>
                        <a:t>LASSO</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chemeClr val="dk1"/>
                          </a:solidFill>
                          <a:latin typeface="Roboto"/>
                          <a:ea typeface="Roboto"/>
                          <a:cs typeface="Roboto"/>
                          <a:sym typeface="Roboto"/>
                        </a:rPr>
                        <a:t>0.0001</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chemeClr val="dk1"/>
                          </a:solidFill>
                          <a:latin typeface="Roboto"/>
                          <a:ea typeface="Roboto"/>
                          <a:cs typeface="Roboto"/>
                          <a:sym typeface="Roboto"/>
                        </a:rPr>
                        <a:t>0.5041</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chemeClr val="dk1"/>
                          </a:solidFill>
                          <a:latin typeface="Roboto"/>
                          <a:ea typeface="Roboto"/>
                          <a:cs typeface="Roboto"/>
                          <a:sym typeface="Roboto"/>
                        </a:rPr>
                        <a:t>0.1470</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31050">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chemeClr val="dk1"/>
                          </a:solidFill>
                          <a:latin typeface="Roboto"/>
                          <a:ea typeface="Roboto"/>
                          <a:cs typeface="Roboto"/>
                          <a:sym typeface="Roboto"/>
                        </a:rPr>
                        <a:t>LASSO W/ Interaction Variable</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chemeClr val="dk1"/>
                          </a:solidFill>
                          <a:latin typeface="Roboto"/>
                          <a:ea typeface="Roboto"/>
                          <a:cs typeface="Roboto"/>
                          <a:sym typeface="Roboto"/>
                        </a:rPr>
                        <a:t>0.001</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chemeClr val="dk1"/>
                          </a:solidFill>
                          <a:latin typeface="Roboto"/>
                          <a:ea typeface="Roboto"/>
                          <a:cs typeface="Roboto"/>
                          <a:sym typeface="Roboto"/>
                        </a:rPr>
                        <a:t>0.5036</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000000"/>
                        </a:buClr>
                        <a:buSzPts val="900"/>
                        <a:buFont typeface="Arial"/>
                        <a:buNone/>
                      </a:pPr>
                      <a:r>
                        <a:rPr lang="en" sz="900" u="none" cap="none" strike="noStrike">
                          <a:solidFill>
                            <a:schemeClr val="dk1"/>
                          </a:solidFill>
                          <a:latin typeface="Roboto"/>
                          <a:ea typeface="Roboto"/>
                          <a:cs typeface="Roboto"/>
                          <a:sym typeface="Roboto"/>
                        </a:rPr>
                        <a:t>0.1471</a:t>
                      </a:r>
                      <a:endParaRPr sz="900" u="none" cap="none" strike="noStrike">
                        <a:solidFill>
                          <a:schemeClr val="dk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13" name="Google Shape;213;p9"/>
          <p:cNvPicPr preferRelativeResize="0"/>
          <p:nvPr/>
        </p:nvPicPr>
        <p:blipFill rotWithShape="1">
          <a:blip r:embed="rId3">
            <a:alphaModFix/>
          </a:blip>
          <a:srcRect b="0" l="0" r="0" t="0"/>
          <a:stretch/>
        </p:blipFill>
        <p:spPr>
          <a:xfrm>
            <a:off x="5535155" y="911650"/>
            <a:ext cx="3323095" cy="2138376"/>
          </a:xfrm>
          <a:prstGeom prst="rect">
            <a:avLst/>
          </a:prstGeom>
          <a:noFill/>
          <a:ln>
            <a:noFill/>
          </a:ln>
        </p:spPr>
      </p:pic>
      <p:sp>
        <p:nvSpPr>
          <p:cNvPr id="214" name="Google Shape;214;p9"/>
          <p:cNvSpPr txBox="1"/>
          <p:nvPr/>
        </p:nvSpPr>
        <p:spPr>
          <a:xfrm>
            <a:off x="5624663" y="2953150"/>
            <a:ext cx="3436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3057"/>
                </a:solidFill>
                <a:latin typeface="Roboto"/>
                <a:ea typeface="Roboto"/>
                <a:cs typeface="Roboto"/>
                <a:sym typeface="Roboto"/>
              </a:rPr>
              <a:t>Figure 6: Coefficients of Predictors for LASSO with Interaction Variables</a:t>
            </a:r>
            <a:endParaRPr b="0" i="0" sz="800" u="none" cap="none" strike="noStrike">
              <a:solidFill>
                <a:srgbClr val="003057"/>
              </a:solidFill>
              <a:latin typeface="Roboto"/>
              <a:ea typeface="Roboto"/>
              <a:cs typeface="Roboto"/>
              <a:sym typeface="Roboto"/>
            </a:endParaRPr>
          </a:p>
        </p:txBody>
      </p:sp>
      <p:sp>
        <p:nvSpPr>
          <p:cNvPr id="215" name="Google Shape;215;p9"/>
          <p:cNvSpPr txBox="1"/>
          <p:nvPr/>
        </p:nvSpPr>
        <p:spPr>
          <a:xfrm>
            <a:off x="2191760" y="4567398"/>
            <a:ext cx="254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3057"/>
                </a:solidFill>
                <a:latin typeface="Roboto"/>
                <a:ea typeface="Roboto"/>
                <a:cs typeface="Roboto"/>
                <a:sym typeface="Roboto"/>
              </a:rPr>
              <a:t>Table 2: Results of LASSO with Interaction Variables</a:t>
            </a:r>
            <a:endParaRPr b="0" i="0" sz="800" u="none" cap="none" strike="noStrike">
              <a:solidFill>
                <a:srgbClr val="003057"/>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